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‹N›</a:t>
            </a:fld>
            <a:r>
              <a:rPr spc="-5" dirty="0"/>
              <a:t>/8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‹N›</a:t>
            </a:fld>
            <a:r>
              <a:rPr spc="-5" dirty="0"/>
              <a:t>/8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‹N›</a:t>
            </a:fld>
            <a:r>
              <a:rPr spc="-5" dirty="0"/>
              <a:t>/8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‹N›</a:t>
            </a:fld>
            <a:r>
              <a:rPr spc="-5" dirty="0"/>
              <a:t>/8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‹N›</a:t>
            </a:fld>
            <a:r>
              <a:rPr spc="-5" dirty="0"/>
              <a:t>/8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3372" y="9897815"/>
            <a:ext cx="219709" cy="180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14289" y="9897815"/>
            <a:ext cx="229870" cy="180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‹N›</a:t>
            </a:fld>
            <a:r>
              <a:rPr spc="-5" dirty="0"/>
              <a:t>/8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gprevidenza@pec.lavoro.gov.it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salvatore.bilardo@mef.gov.it" TargetMode="External"/><Relationship Id="rId5" Type="http://schemas.openxmlformats.org/officeDocument/2006/relationships/hyperlink" Target="mailto:sezione.controllo.enti@corteconticert.it" TargetMode="External"/><Relationship Id="rId4" Type="http://schemas.openxmlformats.org/officeDocument/2006/relationships/hyperlink" Target="mailto:prot.dag@giustiziacert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5973571"/>
            <a:ext cx="6436360" cy="308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855">
              <a:lnSpc>
                <a:spcPct val="100000"/>
              </a:lnSpc>
              <a:spcBef>
                <a:spcPts val="100"/>
              </a:spcBef>
              <a:tabLst>
                <a:tab pos="1024255" algn="l"/>
              </a:tabLst>
            </a:pPr>
            <a:r>
              <a:rPr sz="1200" spc="-5" dirty="0">
                <a:latin typeface="Times New Roman"/>
                <a:cs typeface="Times New Roman"/>
              </a:rPr>
              <a:t>OGGETTO:	Cassa nazionale del notariato (CNN)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Bilancio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esercizio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3495" indent="99060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preso in esame,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applicazione dell’art. 3, comma </a:t>
            </a:r>
            <a:r>
              <a:rPr sz="1200" dirty="0">
                <a:latin typeface="Times New Roman"/>
                <a:cs typeface="Times New Roman"/>
              </a:rPr>
              <a:t>3, del </a:t>
            </a:r>
            <a:r>
              <a:rPr sz="1200" spc="-5" dirty="0">
                <a:latin typeface="Times New Roman"/>
                <a:cs typeface="Times New Roman"/>
              </a:rPr>
              <a:t>decreto legislativo </a:t>
            </a:r>
            <a:r>
              <a:rPr sz="1200" dirty="0">
                <a:latin typeface="Times New Roman"/>
                <a:cs typeface="Times New Roman"/>
              </a:rPr>
              <a:t>30  giugno 1994, n. 509, il </a:t>
            </a:r>
            <a:r>
              <a:rPr sz="1200" spc="-5" dirty="0">
                <a:latin typeface="Times New Roman"/>
                <a:cs typeface="Times New Roman"/>
              </a:rPr>
              <a:t>bilancio di esercizio </a:t>
            </a:r>
            <a:r>
              <a:rPr sz="1200" dirty="0">
                <a:latin typeface="Times New Roman"/>
                <a:cs typeface="Times New Roman"/>
              </a:rPr>
              <a:t>2018 della </a:t>
            </a:r>
            <a:r>
              <a:rPr sz="1200" spc="-5" dirty="0">
                <a:latin typeface="Times New Roman"/>
                <a:cs typeface="Times New Roman"/>
              </a:rPr>
              <a:t>Cassa Nazionale del Notariato, approvato  dall’Assemblea dei Rappresentanti </a:t>
            </a:r>
            <a:r>
              <a:rPr sz="1200" dirty="0">
                <a:latin typeface="Times New Roman"/>
                <a:cs typeface="Times New Roman"/>
              </a:rPr>
              <a:t>in data 15 </a:t>
            </a:r>
            <a:r>
              <a:rPr sz="1200" spc="-5" dirty="0">
                <a:latin typeface="Times New Roman"/>
                <a:cs typeface="Times New Roman"/>
              </a:rPr>
              <a:t>aprile </a:t>
            </a:r>
            <a:r>
              <a:rPr sz="1200" dirty="0">
                <a:latin typeface="Times New Roman"/>
                <a:cs typeface="Times New Roman"/>
              </a:rPr>
              <a:t>2019. Il </a:t>
            </a:r>
            <a:r>
              <a:rPr sz="1200" spc="-5" dirty="0">
                <a:latin typeface="Times New Roman"/>
                <a:cs typeface="Times New Roman"/>
              </a:rPr>
              <a:t>bilancio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corredato dello schema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conto  economico riclassificato </a:t>
            </a:r>
            <a:r>
              <a:rPr sz="1200" dirty="0">
                <a:latin typeface="Times New Roman"/>
                <a:cs typeface="Times New Roman"/>
              </a:rPr>
              <a:t>di cui </a:t>
            </a:r>
            <a:r>
              <a:rPr sz="1200" spc="-5" dirty="0">
                <a:latin typeface="Times New Roman"/>
                <a:cs typeface="Times New Roman"/>
              </a:rPr>
              <a:t>all’allegato </a:t>
            </a:r>
            <a:r>
              <a:rPr sz="1200" dirty="0">
                <a:latin typeface="Times New Roman"/>
                <a:cs typeface="Times New Roman"/>
              </a:rPr>
              <a:t>1 </a:t>
            </a:r>
            <a:r>
              <a:rPr sz="1200" spc="-5" dirty="0">
                <a:latin typeface="Times New Roman"/>
                <a:cs typeface="Times New Roman"/>
              </a:rPr>
              <a:t>del D.M. </a:t>
            </a:r>
            <a:r>
              <a:rPr sz="1200" dirty="0">
                <a:latin typeface="Times New Roman"/>
                <a:cs typeface="Times New Roman"/>
              </a:rPr>
              <a:t>27 </a:t>
            </a:r>
            <a:r>
              <a:rPr sz="1200" spc="-5" dirty="0">
                <a:latin typeface="Times New Roman"/>
                <a:cs typeface="Times New Roman"/>
              </a:rPr>
              <a:t>marzo </a:t>
            </a:r>
            <a:r>
              <a:rPr sz="1200" dirty="0">
                <a:latin typeface="Times New Roman"/>
                <a:cs typeface="Times New Roman"/>
              </a:rPr>
              <a:t>2013, </a:t>
            </a:r>
            <a:r>
              <a:rPr sz="1200" spc="-5" dirty="0">
                <a:latin typeface="Times New Roman"/>
                <a:cs typeface="Times New Roman"/>
              </a:rPr>
              <a:t>nonché </a:t>
            </a:r>
            <a:r>
              <a:rPr sz="1200" dirty="0">
                <a:latin typeface="Times New Roman"/>
                <a:cs typeface="Times New Roman"/>
              </a:rPr>
              <a:t>del </a:t>
            </a:r>
            <a:r>
              <a:rPr sz="1200" spc="-5" dirty="0">
                <a:latin typeface="Times New Roman"/>
                <a:cs typeface="Times New Roman"/>
              </a:rPr>
              <a:t>conto consuntivo </a:t>
            </a:r>
            <a:r>
              <a:rPr sz="1200" dirty="0">
                <a:latin typeface="Times New Roman"/>
                <a:cs typeface="Times New Roman"/>
              </a:rPr>
              <a:t>di 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-5" dirty="0">
                <a:latin typeface="Times New Roman"/>
                <a:cs typeface="Times New Roman"/>
              </a:rPr>
              <a:t>del rapporto sui risultati attesi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bilancio.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003300" algn="just">
              <a:lnSpc>
                <a:spcPct val="100000"/>
              </a:lnSpc>
            </a:pPr>
            <a:r>
              <a:rPr sz="1200" b="1" i="1" dirty="0">
                <a:latin typeface="Times New Roman"/>
                <a:cs typeface="Times New Roman"/>
              </a:rPr>
              <a:t>1.   </a:t>
            </a:r>
            <a:r>
              <a:rPr sz="1200" b="1" i="1" spc="-5" dirty="0">
                <a:latin typeface="Times New Roman"/>
                <a:cs typeface="Times New Roman"/>
              </a:rPr>
              <a:t>Analisi del bilancio di esercizio</a:t>
            </a:r>
            <a:r>
              <a:rPr sz="1200" b="1" i="1" spc="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2018</a:t>
            </a:r>
            <a:endParaRPr sz="1200">
              <a:latin typeface="Times New Roman"/>
              <a:cs typeface="Times New Roman"/>
            </a:endParaRPr>
          </a:p>
          <a:p>
            <a:pPr marL="12700" marR="5080" indent="990600" algn="just">
              <a:lnSpc>
                <a:spcPts val="2070"/>
              </a:lnSpc>
              <a:spcBef>
                <a:spcPts val="165"/>
              </a:spcBef>
            </a:pPr>
            <a:r>
              <a:rPr sz="1200" spc="-5" dirty="0">
                <a:latin typeface="Times New Roman"/>
                <a:cs typeface="Times New Roman"/>
              </a:rPr>
              <a:t>Si passano in rassegna le principali </a:t>
            </a:r>
            <a:r>
              <a:rPr sz="1200" dirty="0">
                <a:latin typeface="Times New Roman"/>
                <a:cs typeface="Times New Roman"/>
              </a:rPr>
              <a:t>voci </a:t>
            </a:r>
            <a:r>
              <a:rPr sz="1200" spc="-5" dirty="0">
                <a:latin typeface="Times New Roman"/>
                <a:cs typeface="Times New Roman"/>
              </a:rPr>
              <a:t>del bilancio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esercizio </a:t>
            </a:r>
            <a:r>
              <a:rPr sz="1200" dirty="0">
                <a:latin typeface="Times New Roman"/>
                <a:cs typeface="Times New Roman"/>
              </a:rPr>
              <a:t>2018 in </a:t>
            </a:r>
            <a:r>
              <a:rPr sz="1200" spc="-5" dirty="0">
                <a:latin typeface="Times New Roman"/>
                <a:cs typeface="Times New Roman"/>
              </a:rPr>
              <a:t>termini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stato  patrimoniale </a:t>
            </a:r>
            <a:r>
              <a:rPr sz="1200" dirty="0">
                <a:latin typeface="Times New Roman"/>
                <a:cs typeface="Times New Roman"/>
              </a:rPr>
              <a:t>e di conto </a:t>
            </a:r>
            <a:r>
              <a:rPr sz="1200" spc="-5" dirty="0">
                <a:latin typeface="Times New Roman"/>
                <a:cs typeface="Times New Roman"/>
              </a:rPr>
              <a:t>economico, quest’ultimo </a:t>
            </a:r>
            <a:r>
              <a:rPr sz="1200" dirty="0">
                <a:latin typeface="Times New Roman"/>
                <a:cs typeface="Times New Roman"/>
              </a:rPr>
              <a:t>secondo la </a:t>
            </a:r>
            <a:r>
              <a:rPr sz="1200" spc="-5" dirty="0">
                <a:latin typeface="Times New Roman"/>
                <a:cs typeface="Times New Roman"/>
              </a:rPr>
              <a:t>classificazione </a:t>
            </a:r>
            <a:r>
              <a:rPr sz="1200" dirty="0">
                <a:latin typeface="Times New Roman"/>
                <a:cs typeface="Times New Roman"/>
              </a:rPr>
              <a:t>di cui </a:t>
            </a:r>
            <a:r>
              <a:rPr sz="1200" spc="-5" dirty="0">
                <a:latin typeface="Times New Roman"/>
                <a:cs typeface="Times New Roman"/>
              </a:rPr>
              <a:t>all’allegato </a:t>
            </a:r>
            <a:r>
              <a:rPr sz="1200" dirty="0">
                <a:latin typeface="Times New Roman"/>
                <a:cs typeface="Times New Roman"/>
              </a:rPr>
              <a:t>1 del </a:t>
            </a:r>
            <a:r>
              <a:rPr sz="1200" spc="-5" dirty="0">
                <a:latin typeface="Times New Roman"/>
                <a:cs typeface="Times New Roman"/>
              </a:rPr>
              <a:t>DM  </a:t>
            </a:r>
            <a:r>
              <a:rPr sz="1200" dirty="0">
                <a:latin typeface="Times New Roman"/>
                <a:cs typeface="Times New Roman"/>
              </a:rPr>
              <a:t>27 </a:t>
            </a:r>
            <a:r>
              <a:rPr sz="1200" spc="-5" dirty="0">
                <a:latin typeface="Times New Roman"/>
                <a:cs typeface="Times New Roman"/>
              </a:rPr>
              <a:t>marzo </a:t>
            </a:r>
            <a:r>
              <a:rPr sz="1200" dirty="0">
                <a:latin typeface="Times New Roman"/>
                <a:cs typeface="Times New Roman"/>
              </a:rPr>
              <a:t>2013, </a:t>
            </a:r>
            <a:r>
              <a:rPr sz="1200" spc="-5" dirty="0">
                <a:latin typeface="Times New Roman"/>
                <a:cs typeface="Times New Roman"/>
              </a:rPr>
              <a:t>confrontati </a:t>
            </a:r>
            <a:r>
              <a:rPr sz="1200" dirty="0">
                <a:latin typeface="Times New Roman"/>
                <a:cs typeface="Times New Roman"/>
              </a:rPr>
              <a:t>con i </a:t>
            </a:r>
            <a:r>
              <a:rPr sz="1200" spc="-5" dirty="0">
                <a:latin typeface="Times New Roman"/>
                <a:cs typeface="Times New Roman"/>
              </a:rPr>
              <a:t>dati dell’ultimo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triennio.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4323" y="616167"/>
            <a:ext cx="461322" cy="528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952" y="1886144"/>
            <a:ext cx="3457575" cy="55816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900" spc="-5" dirty="0">
                <a:latin typeface="Times New Roman"/>
                <a:cs typeface="Times New Roman"/>
              </a:rPr>
              <a:t>DIPARTIMENTO DELLA RAGIONERIA GENERALE DELLO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STATO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800" spc="-5" dirty="0">
                <a:latin typeface="Times New Roman"/>
                <a:cs typeface="Times New Roman"/>
              </a:rPr>
              <a:t>SPETTORATO </a:t>
            </a:r>
            <a:r>
              <a:rPr sz="1000" spc="-5" dirty="0">
                <a:latin typeface="Times New Roman"/>
                <a:cs typeface="Times New Roman"/>
              </a:rPr>
              <a:t>G</a:t>
            </a:r>
            <a:r>
              <a:rPr sz="800" spc="-5" dirty="0">
                <a:latin typeface="Times New Roman"/>
                <a:cs typeface="Times New Roman"/>
              </a:rPr>
              <a:t>ENERALE </a:t>
            </a:r>
            <a:r>
              <a:rPr sz="800" dirty="0">
                <a:latin typeface="Times New Roman"/>
                <a:cs typeface="Times New Roman"/>
              </a:rPr>
              <a:t>DI</a:t>
            </a:r>
            <a:r>
              <a:rPr sz="8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</a:t>
            </a:r>
            <a:r>
              <a:rPr sz="800" spc="-5" dirty="0">
                <a:latin typeface="Times New Roman"/>
                <a:cs typeface="Times New Roman"/>
              </a:rPr>
              <a:t>INANZA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" dirty="0">
                <a:latin typeface="Times New Roman"/>
                <a:cs typeface="Times New Roman"/>
              </a:rPr>
              <a:t>UFFICIO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VIII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8171" y="2291588"/>
            <a:ext cx="177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52897" y="2291588"/>
            <a:ext cx="1786889" cy="8515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4290" marR="50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Ministero del lavoro 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-5" dirty="0">
                <a:latin typeface="Times New Roman"/>
                <a:cs typeface="Times New Roman"/>
              </a:rPr>
              <a:t>delle  politiche sociali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Direzione  generale </a:t>
            </a:r>
            <a:r>
              <a:rPr sz="1200" dirty="0">
                <a:latin typeface="Times New Roman"/>
                <a:cs typeface="Times New Roman"/>
              </a:rPr>
              <a:t>per le </a:t>
            </a:r>
            <a:r>
              <a:rPr sz="1200" spc="-5" dirty="0">
                <a:latin typeface="Times New Roman"/>
                <a:cs typeface="Times New Roman"/>
              </a:rPr>
              <a:t>politiche  previdenziali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Divisione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IV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885"/>
              </a:lnSpc>
            </a:pPr>
            <a:r>
              <a:rPr sz="800" i="1" spc="-5" dirty="0">
                <a:latin typeface="Times New Roman"/>
                <a:cs typeface="Times New Roman"/>
                <a:hlinkClick r:id="rId3"/>
              </a:rPr>
              <a:t>dgprevidenza@pec.lavoro.gov.it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66614" y="3226561"/>
            <a:ext cx="1917700" cy="6902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635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Al Ministero della giustizia  Dipartimento affari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giustizia  D.G.della giustizia civile</a:t>
            </a:r>
            <a:endParaRPr sz="1200">
              <a:latin typeface="Times New Roman"/>
              <a:cs typeface="Times New Roman"/>
            </a:endParaRPr>
          </a:p>
          <a:p>
            <a:pPr marL="512445">
              <a:lnSpc>
                <a:spcPts val="994"/>
              </a:lnSpc>
            </a:pPr>
            <a:r>
              <a:rPr sz="9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prot.dag@giustiziacert.it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8171" y="4058665"/>
            <a:ext cx="2141855" cy="149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p.c.</a:t>
            </a:r>
            <a:endParaRPr sz="1200">
              <a:latin typeface="Times New Roman"/>
              <a:cs typeface="Times New Roman"/>
            </a:endParaRPr>
          </a:p>
          <a:p>
            <a:pPr marL="509270" marR="28638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Alla Corte dei conti  Sezione controllo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enti</a:t>
            </a:r>
            <a:endParaRPr sz="1200">
              <a:latin typeface="Times New Roman"/>
              <a:cs typeface="Times New Roman"/>
            </a:endParaRPr>
          </a:p>
          <a:p>
            <a:pPr marL="509270">
              <a:lnSpc>
                <a:spcPts val="885"/>
              </a:lnSpc>
            </a:pPr>
            <a:r>
              <a:rPr sz="800" i="1" spc="-5" dirty="0">
                <a:latin typeface="Times New Roman"/>
                <a:cs typeface="Times New Roman"/>
                <a:hlinkClick r:id="rId5"/>
              </a:rPr>
              <a:t>sezione.controllo.enti@corteconticert.it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487045" marR="381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Al Dott. Salvatore Bilardo  Ispettore Generale Capo  IGEPA</a:t>
            </a:r>
            <a:endParaRPr sz="1200">
              <a:latin typeface="Times New Roman"/>
              <a:cs typeface="Times New Roman"/>
            </a:endParaRPr>
          </a:p>
          <a:p>
            <a:pPr marL="508000">
              <a:lnSpc>
                <a:spcPts val="885"/>
              </a:lnSpc>
            </a:pPr>
            <a:r>
              <a:rPr sz="800" i="1" spc="-5" dirty="0">
                <a:latin typeface="Times New Roman"/>
                <a:cs typeface="Times New Roman"/>
                <a:hlinkClick r:id="rId6"/>
              </a:rPr>
              <a:t>salvatore.bilardo@mef.gov.it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6328" y="1243028"/>
            <a:ext cx="3339400" cy="612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70051" y="3278377"/>
            <a:ext cx="2687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Rif. Prot. Entrata Nr.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75876/86108/107029/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1</a:t>
            </a:fld>
            <a:r>
              <a:rPr spc="-5" dirty="0"/>
              <a:t>/8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79094" y="143814"/>
            <a:ext cx="6248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Times New Roman"/>
                <a:cs typeface="Times New Roman"/>
              </a:rPr>
              <a:t>ID: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57643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2317" y="143814"/>
            <a:ext cx="2794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696721"/>
            <a:ext cx="643572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-635">
              <a:lnSpc>
                <a:spcPts val="1030"/>
              </a:lnSpc>
              <a:spcBef>
                <a:spcPts val="175"/>
              </a:spcBef>
            </a:pPr>
            <a:r>
              <a:rPr sz="900" i="1" spc="-5" dirty="0">
                <a:latin typeface="Times New Roman"/>
                <a:cs typeface="Times New Roman"/>
              </a:rPr>
              <a:t>Tabella </a:t>
            </a:r>
            <a:r>
              <a:rPr sz="900" i="1" dirty="0">
                <a:latin typeface="Times New Roman"/>
                <a:cs typeface="Times New Roman"/>
              </a:rPr>
              <a:t>1 – </a:t>
            </a:r>
            <a:r>
              <a:rPr sz="900" i="1" spc="-5" dirty="0">
                <a:latin typeface="Times New Roman"/>
                <a:cs typeface="Times New Roman"/>
              </a:rPr>
              <a:t>Distribuzione delle principali voci PATRIMONIALI ED ECONOMICHE consuntivi </a:t>
            </a:r>
            <a:r>
              <a:rPr sz="900" i="1" dirty="0">
                <a:latin typeface="Times New Roman"/>
                <a:cs typeface="Times New Roman"/>
              </a:rPr>
              <a:t>2016, 2017 e </a:t>
            </a:r>
            <a:r>
              <a:rPr sz="900" i="1" spc="-5" dirty="0">
                <a:latin typeface="Times New Roman"/>
                <a:cs typeface="Times New Roman"/>
              </a:rPr>
              <a:t>2018 </a:t>
            </a:r>
            <a:r>
              <a:rPr sz="900" i="1" dirty="0">
                <a:latin typeface="Times New Roman"/>
                <a:cs typeface="Times New Roman"/>
              </a:rPr>
              <a:t>e </a:t>
            </a:r>
            <a:r>
              <a:rPr sz="900" i="1" spc="-5" dirty="0">
                <a:latin typeface="Times New Roman"/>
                <a:cs typeface="Times New Roman"/>
              </a:rPr>
              <a:t>relativi scostamenti  espressi </a:t>
            </a:r>
            <a:r>
              <a:rPr sz="900" i="1" dirty="0">
                <a:latin typeface="Times New Roman"/>
                <a:cs typeface="Times New Roman"/>
              </a:rPr>
              <a:t>in </a:t>
            </a:r>
            <a:r>
              <a:rPr sz="900" i="1" spc="-5" dirty="0">
                <a:latin typeface="Times New Roman"/>
                <a:cs typeface="Times New Roman"/>
              </a:rPr>
              <a:t>valori assoluti </a:t>
            </a:r>
            <a:r>
              <a:rPr sz="900" i="1" dirty="0">
                <a:latin typeface="Times New Roman"/>
                <a:cs typeface="Times New Roman"/>
              </a:rPr>
              <a:t>e in </a:t>
            </a:r>
            <a:r>
              <a:rPr sz="900" i="1" spc="-5" dirty="0">
                <a:latin typeface="Times New Roman"/>
                <a:cs typeface="Times New Roman"/>
              </a:rPr>
              <a:t>variazioni</a:t>
            </a:r>
            <a:r>
              <a:rPr sz="900" i="1" spc="15" dirty="0">
                <a:latin typeface="Times New Roman"/>
                <a:cs typeface="Times New Roman"/>
              </a:rPr>
              <a:t> </a:t>
            </a:r>
            <a:r>
              <a:rPr sz="900" i="1" spc="-5" dirty="0">
                <a:latin typeface="Times New Roman"/>
                <a:cs typeface="Times New Roman"/>
              </a:rPr>
              <a:t>percentuali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6072" y="1113641"/>
          <a:ext cx="6670040" cy="3354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345">
                <a:tc>
                  <a:txBody>
                    <a:bodyPr/>
                    <a:lstStyle/>
                    <a:p>
                      <a:pPr marL="19050" marR="326390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STATO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PATRIMONIALE  ATTIVO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869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1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3060">
                        <a:lnSpc>
                          <a:spcPts val="88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000" b="1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V.A.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(2018)-(2017)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ts val="88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000" b="1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(2018)/(2017)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IMMOBILIZZAZIONI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09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084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610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602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09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097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651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835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09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101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373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054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14655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3.721.219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0,34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601"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immateriali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297.977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351.791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438.053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8800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86.262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24,52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383"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materiali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200.502.044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172.036.615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172.365.137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010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328.522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384"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finan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iarie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883.810.581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925.263.429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928.569.864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3.306.435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0,36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38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ATTIVO CIRCOLANTE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412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432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564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419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191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343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45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432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229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149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13.037.806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3,11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603"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crediti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57.766.118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43.515.359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56.560.725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6870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13.045.366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29,98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602"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attività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finanziarie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169.712.147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188.487.940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221.799.650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6870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33.311.710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17,67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605"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disponibilità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liquide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184.954.299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187.188.044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153.868.774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33.319.270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-17,80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38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RATEI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RISCONTI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033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566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808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264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661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333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146.931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-8,13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602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TOTALE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09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498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076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732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09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518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651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442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09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535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263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536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0830">
                        <a:lnSpc>
                          <a:spcPts val="109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16.612.094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1,09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123">
                <a:tc>
                  <a:txBody>
                    <a:bodyPr/>
                    <a:lstStyle/>
                    <a:p>
                      <a:pPr marL="19050" marR="326390">
                        <a:lnSpc>
                          <a:spcPct val="108400"/>
                        </a:lnSpc>
                        <a:spcBef>
                          <a:spcPts val="3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STATO</a:t>
                      </a:r>
                      <a:r>
                        <a:rPr sz="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PATRIMONIALE  PASSIVO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384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PATRIMONIO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NETTO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411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355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192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1.433.830.592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1.453.702.058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0830">
                        <a:lnSpc>
                          <a:spcPts val="114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19.871.466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1,39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382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FONDO RISCHI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ONERI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61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463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458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61.679.092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57.833.007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14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45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846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085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-6,24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438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TRATTAMENTO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FINE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RAP.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186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268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193.932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178.876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14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056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-7,76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438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DEBITI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545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177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22.619.222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23.452.737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2120">
                        <a:lnSpc>
                          <a:spcPts val="114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833.515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3,68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380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RATEI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RISCONTI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145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526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637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328.604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96.858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14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45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231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746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-70,52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00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TOTALE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498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076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732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518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651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442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535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263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536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16.612.094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1,09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C1C1C1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76353" y="4733368"/>
          <a:ext cx="6729095" cy="1329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6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70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750" b="1" spc="105" dirty="0">
                          <a:latin typeface="Times New Roman"/>
                          <a:cs typeface="Times New Roman"/>
                        </a:rPr>
                        <a:t>Voce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10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10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75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10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97180">
                        <a:lnSpc>
                          <a:spcPts val="745"/>
                        </a:lnSpc>
                      </a:pPr>
                      <a:r>
                        <a:rPr sz="750" b="1" spc="13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750" b="1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V.A.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50" b="1" spc="95" dirty="0">
                          <a:latin typeface="Times New Roman"/>
                          <a:cs typeface="Times New Roman"/>
                        </a:rPr>
                        <a:t>(2018)-(2017)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6084">
                        <a:lnSpc>
                          <a:spcPts val="745"/>
                        </a:lnSpc>
                      </a:pPr>
                      <a:r>
                        <a:rPr sz="750" b="1" spc="13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750" b="1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215" dirty="0">
                          <a:latin typeface="Times New Roman"/>
                          <a:cs typeface="Times New Roman"/>
                        </a:rPr>
                        <a:t>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50" b="1" spc="95" dirty="0">
                          <a:latin typeface="Times New Roman"/>
                          <a:cs typeface="Times New Roman"/>
                        </a:rPr>
                        <a:t>(2018)/(2017)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30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105" dirty="0">
                          <a:latin typeface="Times New Roman"/>
                          <a:cs typeface="Times New Roman"/>
                        </a:rPr>
                        <a:t>VALORE</a:t>
                      </a:r>
                      <a:r>
                        <a:rPr sz="6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5" dirty="0">
                          <a:latin typeface="Times New Roman"/>
                          <a:cs typeface="Times New Roman"/>
                        </a:rPr>
                        <a:t>PRODUZIONE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304.757.395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303.688.395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306.538.901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2.850.506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94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31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95" dirty="0">
                          <a:latin typeface="Times New Roman"/>
                          <a:cs typeface="Times New Roman"/>
                        </a:rPr>
                        <a:t>COSTI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5" dirty="0">
                          <a:latin typeface="Times New Roman"/>
                          <a:cs typeface="Times New Roman"/>
                        </a:rPr>
                        <a:t>PRODUZIONE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266.878.574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258.598.114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277.573.307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18.975.193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34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431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95" dirty="0">
                          <a:latin typeface="Times New Roman"/>
                          <a:cs typeface="Times New Roman"/>
                        </a:rPr>
                        <a:t>RISULTATO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0" dirty="0">
                          <a:latin typeface="Times New Roman"/>
                          <a:cs typeface="Times New Roman"/>
                        </a:rPr>
                        <a:t>OPERATIVO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37.878.821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45.090.281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28.965.594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124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687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35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76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43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105" dirty="0">
                          <a:latin typeface="Times New Roman"/>
                          <a:cs typeface="Times New Roman"/>
                        </a:rPr>
                        <a:t>PROVENTI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0" dirty="0">
                          <a:latin typeface="Times New Roman"/>
                          <a:cs typeface="Times New Roman"/>
                        </a:rPr>
                        <a:t>ONERI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85" dirty="0">
                          <a:latin typeface="Times New Roman"/>
                          <a:cs typeface="Times New Roman"/>
                        </a:rPr>
                        <a:t>FINANZIARI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13.034.178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34.421.901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18.474.294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947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607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46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33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431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90" dirty="0">
                          <a:latin typeface="Times New Roman"/>
                          <a:cs typeface="Times New Roman"/>
                        </a:rPr>
                        <a:t>RETTIFICHE </a:t>
                      </a:r>
                      <a:r>
                        <a:rPr sz="600" spc="95" dirty="0">
                          <a:latin typeface="Times New Roman"/>
                          <a:cs typeface="Times New Roman"/>
                        </a:rPr>
                        <a:t>VALORI</a:t>
                      </a:r>
                      <a:r>
                        <a:rPr sz="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85" dirty="0">
                          <a:latin typeface="Times New Roman"/>
                          <a:cs typeface="Times New Roman"/>
                        </a:rPr>
                        <a:t>ATTIVITA'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5" dirty="0">
                          <a:latin typeface="Times New Roman"/>
                          <a:cs typeface="Times New Roman"/>
                        </a:rPr>
                        <a:t>967.807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69.084.797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41.299.385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27.785.412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22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431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105" dirty="0">
                          <a:latin typeface="Times New Roman"/>
                          <a:cs typeface="Times New Roman"/>
                        </a:rPr>
                        <a:t>PROVENTI </a:t>
                      </a:r>
                      <a:r>
                        <a:rPr sz="600" spc="100" dirty="0">
                          <a:latin typeface="Times New Roman"/>
                          <a:cs typeface="Times New Roman"/>
                        </a:rPr>
                        <a:t>ONERI</a:t>
                      </a:r>
                      <a:r>
                        <a:rPr sz="6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0" dirty="0">
                          <a:latin typeface="Times New Roman"/>
                          <a:cs typeface="Times New Roman"/>
                        </a:rPr>
                        <a:t>STRAORDINARI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2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8.500.968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14.896.982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16.499.893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1.602.911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511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10,76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430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100" dirty="0">
                          <a:latin typeface="Times New Roman"/>
                          <a:cs typeface="Times New Roman"/>
                        </a:rPr>
                        <a:t>IMPOSTE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2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3.198.554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100" dirty="0">
                          <a:latin typeface="Times New Roman"/>
                          <a:cs typeface="Times New Roman"/>
                        </a:rPr>
                        <a:t>2.848.967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2.768.929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80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038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81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430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b="1" spc="120" dirty="0">
                          <a:latin typeface="Times New Roman"/>
                          <a:cs typeface="Times New Roman"/>
                        </a:rPr>
                        <a:t>AVANZO</a:t>
                      </a:r>
                      <a:r>
                        <a:rPr sz="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120" dirty="0">
                          <a:latin typeface="Times New Roman"/>
                          <a:cs typeface="Times New Roman"/>
                        </a:rPr>
                        <a:t>ECONOMICO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55.247.606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22.475.400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b="1" spc="100" dirty="0">
                          <a:latin typeface="Times New Roman"/>
                          <a:cs typeface="Times New Roman"/>
                        </a:rPr>
                        <a:t>19.871.467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603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933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59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2255108" y="6609342"/>
            <a:ext cx="3223895" cy="1668780"/>
            <a:chOff x="2255108" y="6609342"/>
            <a:chExt cx="3223895" cy="1668780"/>
          </a:xfrm>
        </p:grpSpPr>
        <p:sp>
          <p:nvSpPr>
            <p:cNvPr id="6" name="object 6"/>
            <p:cNvSpPr/>
            <p:nvPr/>
          </p:nvSpPr>
          <p:spPr>
            <a:xfrm>
              <a:off x="2294473" y="6845719"/>
              <a:ext cx="3180715" cy="1169035"/>
            </a:xfrm>
            <a:custGeom>
              <a:avLst/>
              <a:gdLst/>
              <a:ahLst/>
              <a:cxnLst/>
              <a:rect l="l" t="t" r="r" b="b"/>
              <a:pathLst>
                <a:path w="3180715" h="1169034">
                  <a:moveTo>
                    <a:pt x="0" y="1168721"/>
                  </a:moveTo>
                  <a:lnTo>
                    <a:pt x="145158" y="1168721"/>
                  </a:lnTo>
                </a:path>
                <a:path w="3180715" h="1169034">
                  <a:moveTo>
                    <a:pt x="916057" y="1168721"/>
                  </a:moveTo>
                  <a:lnTo>
                    <a:pt x="1204735" y="1168721"/>
                  </a:lnTo>
                </a:path>
                <a:path w="3180715" h="1169034">
                  <a:moveTo>
                    <a:pt x="1590185" y="1168721"/>
                  </a:moveTo>
                  <a:lnTo>
                    <a:pt x="2264309" y="1168721"/>
                  </a:lnTo>
                </a:path>
                <a:path w="3180715" h="1169034">
                  <a:moveTo>
                    <a:pt x="1590185" y="935478"/>
                  </a:moveTo>
                  <a:lnTo>
                    <a:pt x="2264309" y="935478"/>
                  </a:lnTo>
                </a:path>
                <a:path w="3180715" h="1169034">
                  <a:moveTo>
                    <a:pt x="1590185" y="700982"/>
                  </a:moveTo>
                  <a:lnTo>
                    <a:pt x="2264309" y="700982"/>
                  </a:lnTo>
                </a:path>
                <a:path w="3180715" h="1169034">
                  <a:moveTo>
                    <a:pt x="1590185" y="467739"/>
                  </a:moveTo>
                  <a:lnTo>
                    <a:pt x="2264309" y="467739"/>
                  </a:lnTo>
                </a:path>
                <a:path w="3180715" h="1169034">
                  <a:moveTo>
                    <a:pt x="1590185" y="234496"/>
                  </a:moveTo>
                  <a:lnTo>
                    <a:pt x="2264309" y="234496"/>
                  </a:lnTo>
                </a:path>
                <a:path w="3180715" h="1169034">
                  <a:moveTo>
                    <a:pt x="1396640" y="0"/>
                  </a:moveTo>
                  <a:lnTo>
                    <a:pt x="2264309" y="0"/>
                  </a:lnTo>
                </a:path>
                <a:path w="3180715" h="1169034">
                  <a:moveTo>
                    <a:pt x="2457856" y="0"/>
                  </a:moveTo>
                  <a:lnTo>
                    <a:pt x="3180367" y="0"/>
                  </a:lnTo>
                </a:path>
              </a:pathLst>
            </a:custGeom>
            <a:ln w="626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58783" y="6814997"/>
              <a:ext cx="193675" cy="1433830"/>
            </a:xfrm>
            <a:custGeom>
              <a:avLst/>
              <a:gdLst/>
              <a:ahLst/>
              <a:cxnLst/>
              <a:rect l="l" t="t" r="r" b="b"/>
              <a:pathLst>
                <a:path w="193675" h="1433829">
                  <a:moveTo>
                    <a:pt x="193546" y="1433313"/>
                  </a:moveTo>
                  <a:lnTo>
                    <a:pt x="0" y="1433313"/>
                  </a:lnTo>
                  <a:lnTo>
                    <a:pt x="0" y="0"/>
                  </a:lnTo>
                  <a:lnTo>
                    <a:pt x="193546" y="0"/>
                  </a:lnTo>
                  <a:lnTo>
                    <a:pt x="193546" y="1433313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31536" y="6845719"/>
              <a:ext cx="868044" cy="935990"/>
            </a:xfrm>
            <a:custGeom>
              <a:avLst/>
              <a:gdLst/>
              <a:ahLst/>
              <a:cxnLst/>
              <a:rect l="l" t="t" r="r" b="b"/>
              <a:pathLst>
                <a:path w="868045" h="935990">
                  <a:moveTo>
                    <a:pt x="193544" y="935478"/>
                  </a:moveTo>
                  <a:lnTo>
                    <a:pt x="867672" y="935478"/>
                  </a:lnTo>
                </a:path>
                <a:path w="868045" h="935990">
                  <a:moveTo>
                    <a:pt x="193544" y="700982"/>
                  </a:moveTo>
                  <a:lnTo>
                    <a:pt x="867672" y="700982"/>
                  </a:lnTo>
                </a:path>
                <a:path w="868045" h="935990">
                  <a:moveTo>
                    <a:pt x="193544" y="467739"/>
                  </a:moveTo>
                  <a:lnTo>
                    <a:pt x="867672" y="467739"/>
                  </a:lnTo>
                </a:path>
                <a:path w="868045" h="935990">
                  <a:moveTo>
                    <a:pt x="193544" y="234496"/>
                  </a:moveTo>
                  <a:lnTo>
                    <a:pt x="867672" y="234496"/>
                  </a:lnTo>
                </a:path>
                <a:path w="868045" h="935990">
                  <a:moveTo>
                    <a:pt x="0" y="0"/>
                  </a:moveTo>
                  <a:lnTo>
                    <a:pt x="867672" y="0"/>
                  </a:lnTo>
                </a:path>
              </a:pathLst>
            </a:custGeom>
            <a:ln w="626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99209" y="6828791"/>
              <a:ext cx="192405" cy="1419860"/>
            </a:xfrm>
            <a:custGeom>
              <a:avLst/>
              <a:gdLst/>
              <a:ahLst/>
              <a:cxnLst/>
              <a:rect l="l" t="t" r="r" b="b"/>
              <a:pathLst>
                <a:path w="192404" h="1419859">
                  <a:moveTo>
                    <a:pt x="191904" y="1419519"/>
                  </a:moveTo>
                  <a:lnTo>
                    <a:pt x="0" y="1419519"/>
                  </a:lnTo>
                  <a:lnTo>
                    <a:pt x="0" y="0"/>
                  </a:lnTo>
                  <a:lnTo>
                    <a:pt x="191904" y="0"/>
                  </a:lnTo>
                  <a:lnTo>
                    <a:pt x="191904" y="1419519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94473" y="6845719"/>
              <a:ext cx="145415" cy="935990"/>
            </a:xfrm>
            <a:custGeom>
              <a:avLst/>
              <a:gdLst/>
              <a:ahLst/>
              <a:cxnLst/>
              <a:rect l="l" t="t" r="r" b="b"/>
              <a:pathLst>
                <a:path w="145414" h="935990">
                  <a:moveTo>
                    <a:pt x="0" y="935478"/>
                  </a:moveTo>
                  <a:lnTo>
                    <a:pt x="145158" y="935478"/>
                  </a:lnTo>
                </a:path>
                <a:path w="145414" h="935990">
                  <a:moveTo>
                    <a:pt x="0" y="700982"/>
                  </a:moveTo>
                  <a:lnTo>
                    <a:pt x="145158" y="700982"/>
                  </a:lnTo>
                </a:path>
                <a:path w="145414" h="935990">
                  <a:moveTo>
                    <a:pt x="0" y="467739"/>
                  </a:moveTo>
                  <a:lnTo>
                    <a:pt x="145158" y="467739"/>
                  </a:lnTo>
                </a:path>
                <a:path w="145414" h="935990">
                  <a:moveTo>
                    <a:pt x="0" y="234496"/>
                  </a:moveTo>
                  <a:lnTo>
                    <a:pt x="145158" y="234496"/>
                  </a:lnTo>
                </a:path>
                <a:path w="145414" h="935990">
                  <a:moveTo>
                    <a:pt x="0" y="0"/>
                  </a:moveTo>
                  <a:lnTo>
                    <a:pt x="145158" y="0"/>
                  </a:lnTo>
                </a:path>
              </a:pathLst>
            </a:custGeom>
            <a:ln w="626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39632" y="6823774"/>
              <a:ext cx="192405" cy="1424940"/>
            </a:xfrm>
            <a:custGeom>
              <a:avLst/>
              <a:gdLst/>
              <a:ahLst/>
              <a:cxnLst/>
              <a:rect l="l" t="t" r="r" b="b"/>
              <a:pathLst>
                <a:path w="192405" h="1424940">
                  <a:moveTo>
                    <a:pt x="191904" y="1424537"/>
                  </a:moveTo>
                  <a:lnTo>
                    <a:pt x="0" y="1424537"/>
                  </a:lnTo>
                  <a:lnTo>
                    <a:pt x="0" y="0"/>
                  </a:lnTo>
                  <a:lnTo>
                    <a:pt x="191904" y="0"/>
                  </a:lnTo>
                  <a:lnTo>
                    <a:pt x="191904" y="1424537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4234" y="7080216"/>
              <a:ext cx="530860" cy="934719"/>
            </a:xfrm>
            <a:custGeom>
              <a:avLst/>
              <a:gdLst/>
              <a:ahLst/>
              <a:cxnLst/>
              <a:rect l="l" t="t" r="r" b="b"/>
              <a:pathLst>
                <a:path w="530860" h="934720">
                  <a:moveTo>
                    <a:pt x="0" y="934224"/>
                  </a:moveTo>
                  <a:lnTo>
                    <a:pt x="530606" y="934224"/>
                  </a:lnTo>
                </a:path>
                <a:path w="530860" h="934720">
                  <a:moveTo>
                    <a:pt x="0" y="700982"/>
                  </a:moveTo>
                  <a:lnTo>
                    <a:pt x="530606" y="700982"/>
                  </a:lnTo>
                </a:path>
                <a:path w="530860" h="934720">
                  <a:moveTo>
                    <a:pt x="0" y="233242"/>
                  </a:moveTo>
                  <a:lnTo>
                    <a:pt x="530606" y="233242"/>
                  </a:lnTo>
                </a:path>
                <a:path w="530860" h="934720">
                  <a:moveTo>
                    <a:pt x="0" y="0"/>
                  </a:moveTo>
                  <a:lnTo>
                    <a:pt x="530606" y="0"/>
                  </a:lnTo>
                </a:path>
              </a:pathLst>
            </a:custGeom>
            <a:ln w="626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91102" y="6950430"/>
              <a:ext cx="1253490" cy="1297940"/>
            </a:xfrm>
            <a:custGeom>
              <a:avLst/>
              <a:gdLst/>
              <a:ahLst/>
              <a:cxnLst/>
              <a:rect l="l" t="t" r="r" b="b"/>
              <a:pathLst>
                <a:path w="1253489" h="1297940">
                  <a:moveTo>
                    <a:pt x="193548" y="89039"/>
                  </a:moveTo>
                  <a:lnTo>
                    <a:pt x="0" y="89039"/>
                  </a:lnTo>
                  <a:lnTo>
                    <a:pt x="0" y="1297889"/>
                  </a:lnTo>
                  <a:lnTo>
                    <a:pt x="193548" y="1297889"/>
                  </a:lnTo>
                  <a:lnTo>
                    <a:pt x="193548" y="89039"/>
                  </a:lnTo>
                  <a:close/>
                </a:path>
                <a:path w="1253489" h="1297940">
                  <a:moveTo>
                    <a:pt x="1253121" y="0"/>
                  </a:moveTo>
                  <a:lnTo>
                    <a:pt x="1061224" y="0"/>
                  </a:lnTo>
                  <a:lnTo>
                    <a:pt x="1061224" y="1297889"/>
                  </a:lnTo>
                  <a:lnTo>
                    <a:pt x="1253121" y="1297889"/>
                  </a:lnTo>
                  <a:lnTo>
                    <a:pt x="1253121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5081" y="8014441"/>
              <a:ext cx="192405" cy="0"/>
            </a:xfrm>
            <a:custGeom>
              <a:avLst/>
              <a:gdLst/>
              <a:ahLst/>
              <a:cxnLst/>
              <a:rect l="l" t="t" r="r" b="b"/>
              <a:pathLst>
                <a:path w="192405">
                  <a:moveTo>
                    <a:pt x="0" y="0"/>
                  </a:moveTo>
                  <a:lnTo>
                    <a:pt x="191904" y="0"/>
                  </a:lnTo>
                </a:path>
              </a:pathLst>
            </a:custGeom>
            <a:ln w="626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31536" y="7000588"/>
              <a:ext cx="193675" cy="1247775"/>
            </a:xfrm>
            <a:custGeom>
              <a:avLst/>
              <a:gdLst/>
              <a:ahLst/>
              <a:cxnLst/>
              <a:rect l="l" t="t" r="r" b="b"/>
              <a:pathLst>
                <a:path w="193675" h="1247775">
                  <a:moveTo>
                    <a:pt x="193544" y="1247722"/>
                  </a:moveTo>
                  <a:lnTo>
                    <a:pt x="0" y="1247722"/>
                  </a:lnTo>
                  <a:lnTo>
                    <a:pt x="0" y="0"/>
                  </a:lnTo>
                  <a:lnTo>
                    <a:pt x="193544" y="0"/>
                  </a:lnTo>
                  <a:lnTo>
                    <a:pt x="193544" y="1247722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25076" y="8037651"/>
              <a:ext cx="2313305" cy="210820"/>
            </a:xfrm>
            <a:custGeom>
              <a:avLst/>
              <a:gdLst/>
              <a:ahLst/>
              <a:cxnLst/>
              <a:rect l="l" t="t" r="r" b="b"/>
              <a:pathLst>
                <a:path w="2313304" h="210820">
                  <a:moveTo>
                    <a:pt x="191897" y="33858"/>
                  </a:moveTo>
                  <a:lnTo>
                    <a:pt x="0" y="33858"/>
                  </a:lnTo>
                  <a:lnTo>
                    <a:pt x="0" y="210667"/>
                  </a:lnTo>
                  <a:lnTo>
                    <a:pt x="191897" y="210667"/>
                  </a:lnTo>
                  <a:lnTo>
                    <a:pt x="191897" y="33858"/>
                  </a:lnTo>
                  <a:close/>
                </a:path>
                <a:path w="2313304" h="210820">
                  <a:moveTo>
                    <a:pt x="1251483" y="0"/>
                  </a:moveTo>
                  <a:lnTo>
                    <a:pt x="1059573" y="0"/>
                  </a:lnTo>
                  <a:lnTo>
                    <a:pt x="1059573" y="210667"/>
                  </a:lnTo>
                  <a:lnTo>
                    <a:pt x="1251483" y="210667"/>
                  </a:lnTo>
                  <a:lnTo>
                    <a:pt x="1251483" y="0"/>
                  </a:lnTo>
                  <a:close/>
                </a:path>
                <a:path w="2313304" h="210820">
                  <a:moveTo>
                    <a:pt x="2312695" y="75234"/>
                  </a:moveTo>
                  <a:lnTo>
                    <a:pt x="2119147" y="75234"/>
                  </a:lnTo>
                  <a:lnTo>
                    <a:pt x="2119147" y="210667"/>
                  </a:lnTo>
                  <a:lnTo>
                    <a:pt x="2312695" y="210667"/>
                  </a:lnTo>
                  <a:lnTo>
                    <a:pt x="2312695" y="75234"/>
                  </a:lnTo>
                  <a:close/>
                </a:path>
              </a:pathLst>
            </a:custGeom>
            <a:solidFill>
              <a:srgbClr val="9BBB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16973" y="7990001"/>
              <a:ext cx="2313305" cy="258445"/>
            </a:xfrm>
            <a:custGeom>
              <a:avLst/>
              <a:gdLst/>
              <a:ahLst/>
              <a:cxnLst/>
              <a:rect l="l" t="t" r="r" b="b"/>
              <a:pathLst>
                <a:path w="2313304" h="258445">
                  <a:moveTo>
                    <a:pt x="193548" y="0"/>
                  </a:moveTo>
                  <a:lnTo>
                    <a:pt x="0" y="0"/>
                  </a:lnTo>
                  <a:lnTo>
                    <a:pt x="0" y="258318"/>
                  </a:lnTo>
                  <a:lnTo>
                    <a:pt x="193548" y="258318"/>
                  </a:lnTo>
                  <a:lnTo>
                    <a:pt x="193548" y="0"/>
                  </a:lnTo>
                  <a:close/>
                </a:path>
                <a:path w="2313304" h="258445">
                  <a:moveTo>
                    <a:pt x="1253121" y="152984"/>
                  </a:moveTo>
                  <a:lnTo>
                    <a:pt x="1059586" y="152984"/>
                  </a:lnTo>
                  <a:lnTo>
                    <a:pt x="1059586" y="258318"/>
                  </a:lnTo>
                  <a:lnTo>
                    <a:pt x="1253121" y="258318"/>
                  </a:lnTo>
                  <a:lnTo>
                    <a:pt x="1253121" y="152984"/>
                  </a:lnTo>
                  <a:close/>
                </a:path>
                <a:path w="2313304" h="258445">
                  <a:moveTo>
                    <a:pt x="2312708" y="165519"/>
                  </a:moveTo>
                  <a:lnTo>
                    <a:pt x="2120798" y="165519"/>
                  </a:lnTo>
                  <a:lnTo>
                    <a:pt x="2120798" y="258318"/>
                  </a:lnTo>
                  <a:lnTo>
                    <a:pt x="2312708" y="258318"/>
                  </a:lnTo>
                  <a:lnTo>
                    <a:pt x="2312708" y="165519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94473" y="6612477"/>
              <a:ext cx="3180715" cy="0"/>
            </a:xfrm>
            <a:custGeom>
              <a:avLst/>
              <a:gdLst/>
              <a:ahLst/>
              <a:cxnLst/>
              <a:rect l="l" t="t" r="r" b="b"/>
              <a:pathLst>
                <a:path w="3180715">
                  <a:moveTo>
                    <a:pt x="0" y="0"/>
                  </a:moveTo>
                  <a:lnTo>
                    <a:pt x="3180367" y="0"/>
                  </a:lnTo>
                </a:path>
              </a:pathLst>
            </a:custGeom>
            <a:ln w="6269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94473" y="6612477"/>
              <a:ext cx="0" cy="1635760"/>
            </a:xfrm>
            <a:custGeom>
              <a:avLst/>
              <a:gdLst/>
              <a:ahLst/>
              <a:cxnLst/>
              <a:rect l="l" t="t" r="r" b="b"/>
              <a:pathLst>
                <a:path h="1635759">
                  <a:moveTo>
                    <a:pt x="0" y="1635206"/>
                  </a:moveTo>
                  <a:lnTo>
                    <a:pt x="0" y="0"/>
                  </a:lnTo>
                </a:path>
              </a:pathLst>
            </a:custGeom>
            <a:ln w="8201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55108" y="6612477"/>
              <a:ext cx="39370" cy="1635760"/>
            </a:xfrm>
            <a:custGeom>
              <a:avLst/>
              <a:gdLst/>
              <a:ahLst/>
              <a:cxnLst/>
              <a:rect l="l" t="t" r="r" b="b"/>
              <a:pathLst>
                <a:path w="39369" h="1635759">
                  <a:moveTo>
                    <a:pt x="0" y="1635206"/>
                  </a:moveTo>
                  <a:lnTo>
                    <a:pt x="39365" y="1635206"/>
                  </a:lnTo>
                </a:path>
                <a:path w="39369" h="1635759">
                  <a:moveTo>
                    <a:pt x="0" y="1401964"/>
                  </a:moveTo>
                  <a:lnTo>
                    <a:pt x="39365" y="1401964"/>
                  </a:lnTo>
                </a:path>
                <a:path w="39369" h="1635759">
                  <a:moveTo>
                    <a:pt x="0" y="1168721"/>
                  </a:moveTo>
                  <a:lnTo>
                    <a:pt x="39365" y="1168721"/>
                  </a:lnTo>
                </a:path>
                <a:path w="39369" h="1635759">
                  <a:moveTo>
                    <a:pt x="0" y="934224"/>
                  </a:moveTo>
                  <a:lnTo>
                    <a:pt x="39365" y="934224"/>
                  </a:lnTo>
                </a:path>
                <a:path w="39369" h="1635759">
                  <a:moveTo>
                    <a:pt x="0" y="700982"/>
                  </a:moveTo>
                  <a:lnTo>
                    <a:pt x="39365" y="700982"/>
                  </a:lnTo>
                </a:path>
                <a:path w="39369" h="1635759">
                  <a:moveTo>
                    <a:pt x="0" y="467739"/>
                  </a:moveTo>
                  <a:lnTo>
                    <a:pt x="39365" y="467739"/>
                  </a:lnTo>
                </a:path>
                <a:path w="39369" h="1635759">
                  <a:moveTo>
                    <a:pt x="0" y="233242"/>
                  </a:moveTo>
                  <a:lnTo>
                    <a:pt x="39365" y="233242"/>
                  </a:lnTo>
                </a:path>
                <a:path w="39369" h="1635759">
                  <a:moveTo>
                    <a:pt x="0" y="0"/>
                  </a:moveTo>
                  <a:lnTo>
                    <a:pt x="39365" y="0"/>
                  </a:lnTo>
                </a:path>
              </a:pathLst>
            </a:custGeom>
            <a:ln w="7235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94473" y="8247684"/>
              <a:ext cx="3180715" cy="30480"/>
            </a:xfrm>
            <a:custGeom>
              <a:avLst/>
              <a:gdLst/>
              <a:ahLst/>
              <a:cxnLst/>
              <a:rect l="l" t="t" r="r" b="b"/>
              <a:pathLst>
                <a:path w="3180715" h="30479">
                  <a:moveTo>
                    <a:pt x="0" y="0"/>
                  </a:moveTo>
                  <a:lnTo>
                    <a:pt x="3180367" y="0"/>
                  </a:lnTo>
                </a:path>
                <a:path w="3180715" h="30479">
                  <a:moveTo>
                    <a:pt x="0" y="0"/>
                  </a:moveTo>
                  <a:lnTo>
                    <a:pt x="0" y="30095"/>
                  </a:lnTo>
                </a:path>
                <a:path w="3180715" h="30479">
                  <a:moveTo>
                    <a:pt x="1059575" y="0"/>
                  </a:moveTo>
                  <a:lnTo>
                    <a:pt x="1059575" y="30095"/>
                  </a:lnTo>
                </a:path>
                <a:path w="3180715" h="30479">
                  <a:moveTo>
                    <a:pt x="2120791" y="0"/>
                  </a:moveTo>
                  <a:lnTo>
                    <a:pt x="2120791" y="30095"/>
                  </a:lnTo>
                </a:path>
                <a:path w="3180715" h="30479">
                  <a:moveTo>
                    <a:pt x="3180367" y="0"/>
                  </a:moveTo>
                  <a:lnTo>
                    <a:pt x="3180367" y="30095"/>
                  </a:lnTo>
                </a:path>
              </a:pathLst>
            </a:custGeom>
            <a:ln w="7235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517267" y="7700477"/>
            <a:ext cx="649605" cy="605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"/>
              </a:spcBef>
            </a:pPr>
            <a:r>
              <a:rPr sz="750" spc="100" dirty="0">
                <a:latin typeface="Carlito"/>
                <a:cs typeface="Carlito"/>
              </a:rPr>
              <a:t>100.000.000</a:t>
            </a:r>
            <a:endParaRPr sz="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</a:pPr>
            <a:r>
              <a:rPr sz="750" spc="95" dirty="0">
                <a:latin typeface="Carlito"/>
                <a:cs typeface="Carlito"/>
              </a:rPr>
              <a:t>50.000.000</a:t>
            </a:r>
            <a:endParaRPr sz="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>
              <a:latin typeface="Carlito"/>
              <a:cs typeface="Carlito"/>
            </a:endParaRPr>
          </a:p>
          <a:p>
            <a:pPr marR="60325" algn="r">
              <a:lnSpc>
                <a:spcPct val="100000"/>
              </a:lnSpc>
              <a:spcBef>
                <a:spcPts val="5"/>
              </a:spcBef>
            </a:pPr>
            <a:r>
              <a:rPr sz="750" spc="65" dirty="0">
                <a:latin typeface="Carlito"/>
                <a:cs typeface="Carlito"/>
              </a:rPr>
              <a:t>-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17267" y="7466780"/>
            <a:ext cx="64960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100" dirty="0">
                <a:latin typeface="Carlito"/>
                <a:cs typeface="Carlito"/>
              </a:rPr>
              <a:t>150.000.000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17267" y="7233082"/>
            <a:ext cx="64960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100" dirty="0">
                <a:latin typeface="Carlito"/>
                <a:cs typeface="Carlito"/>
              </a:rPr>
              <a:t>200.000.000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7267" y="6531990"/>
            <a:ext cx="649605" cy="605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100" dirty="0">
                <a:latin typeface="Carlito"/>
                <a:cs typeface="Carlito"/>
              </a:rPr>
              <a:t>350.000.000</a:t>
            </a:r>
            <a:endParaRPr sz="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750" spc="100" dirty="0">
                <a:latin typeface="Carlito"/>
                <a:cs typeface="Carlito"/>
              </a:rPr>
              <a:t>300.000.000</a:t>
            </a:r>
            <a:endParaRPr sz="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750" spc="100" dirty="0">
                <a:latin typeface="Carlito"/>
                <a:cs typeface="Carlito"/>
              </a:rPr>
              <a:t>250.000.000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92635" y="8290146"/>
            <a:ext cx="86550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95" dirty="0">
                <a:latin typeface="Carlito"/>
                <a:cs typeface="Carlito"/>
              </a:rPr>
              <a:t>Consuntivo</a:t>
            </a:r>
            <a:r>
              <a:rPr sz="750" spc="5" dirty="0">
                <a:latin typeface="Carlito"/>
                <a:cs typeface="Carlito"/>
              </a:rPr>
              <a:t> </a:t>
            </a:r>
            <a:r>
              <a:rPr sz="750" spc="110" dirty="0">
                <a:latin typeface="Carlito"/>
                <a:cs typeface="Carlito"/>
              </a:rPr>
              <a:t>2016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52592" y="8290146"/>
            <a:ext cx="86550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95" dirty="0">
                <a:latin typeface="Carlito"/>
                <a:cs typeface="Carlito"/>
              </a:rPr>
              <a:t>Consuntivo</a:t>
            </a:r>
            <a:r>
              <a:rPr sz="750" spc="5" dirty="0">
                <a:latin typeface="Carlito"/>
                <a:cs typeface="Carlito"/>
              </a:rPr>
              <a:t> </a:t>
            </a:r>
            <a:r>
              <a:rPr sz="750" spc="110" dirty="0">
                <a:latin typeface="Carlito"/>
                <a:cs typeface="Carlito"/>
              </a:rPr>
              <a:t>2017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12547" y="8290146"/>
            <a:ext cx="86550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95" dirty="0">
                <a:latin typeface="Carlito"/>
                <a:cs typeface="Carlito"/>
              </a:rPr>
              <a:t>Consuntivo</a:t>
            </a:r>
            <a:r>
              <a:rPr sz="750" spc="5" dirty="0">
                <a:latin typeface="Carlito"/>
                <a:cs typeface="Carlito"/>
              </a:rPr>
              <a:t> </a:t>
            </a:r>
            <a:r>
              <a:rPr sz="750" spc="110" dirty="0">
                <a:latin typeface="Carlito"/>
                <a:cs typeface="Carlito"/>
              </a:rPr>
              <a:t>2018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02062" y="7184925"/>
            <a:ext cx="54610" cy="41910"/>
          </a:xfrm>
          <a:custGeom>
            <a:avLst/>
            <a:gdLst/>
            <a:ahLst/>
            <a:cxnLst/>
            <a:rect l="l" t="t" r="r" b="b"/>
            <a:pathLst>
              <a:path w="54610" h="41909">
                <a:moveTo>
                  <a:pt x="54126" y="41381"/>
                </a:moveTo>
                <a:lnTo>
                  <a:pt x="0" y="41381"/>
                </a:lnTo>
                <a:lnTo>
                  <a:pt x="0" y="0"/>
                </a:lnTo>
                <a:lnTo>
                  <a:pt x="54126" y="0"/>
                </a:lnTo>
                <a:lnTo>
                  <a:pt x="54126" y="41381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866216" y="7139321"/>
            <a:ext cx="931544" cy="116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90" dirty="0">
                <a:latin typeface="Carlito"/>
                <a:cs typeface="Carlito"/>
              </a:rPr>
              <a:t>VALORE</a:t>
            </a:r>
            <a:r>
              <a:rPr sz="600" spc="180" dirty="0">
                <a:latin typeface="Carlito"/>
                <a:cs typeface="Carlito"/>
              </a:rPr>
              <a:t> </a:t>
            </a:r>
            <a:r>
              <a:rPr sz="600" spc="90" dirty="0">
                <a:latin typeface="Carlito"/>
                <a:cs typeface="Carlito"/>
              </a:rPr>
              <a:t>PRODUZIONE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802062" y="7332896"/>
            <a:ext cx="54610" cy="41910"/>
          </a:xfrm>
          <a:custGeom>
            <a:avLst/>
            <a:gdLst/>
            <a:ahLst/>
            <a:cxnLst/>
            <a:rect l="l" t="t" r="r" b="b"/>
            <a:pathLst>
              <a:path w="54610" h="41909">
                <a:moveTo>
                  <a:pt x="54126" y="41381"/>
                </a:moveTo>
                <a:lnTo>
                  <a:pt x="0" y="41381"/>
                </a:lnTo>
                <a:lnTo>
                  <a:pt x="0" y="0"/>
                </a:lnTo>
                <a:lnTo>
                  <a:pt x="54126" y="0"/>
                </a:lnTo>
                <a:lnTo>
                  <a:pt x="54126" y="4138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866216" y="7286679"/>
            <a:ext cx="824865" cy="116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80" dirty="0">
                <a:latin typeface="Carlito"/>
                <a:cs typeface="Carlito"/>
              </a:rPr>
              <a:t>COSTI</a:t>
            </a:r>
            <a:r>
              <a:rPr sz="600" spc="5" dirty="0">
                <a:latin typeface="Carlito"/>
                <a:cs typeface="Carlito"/>
              </a:rPr>
              <a:t> </a:t>
            </a:r>
            <a:r>
              <a:rPr sz="600" spc="90" dirty="0">
                <a:latin typeface="Carlito"/>
                <a:cs typeface="Carlito"/>
              </a:rPr>
              <a:t>PRODUZIONE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02062" y="7479613"/>
            <a:ext cx="54610" cy="41910"/>
          </a:xfrm>
          <a:custGeom>
            <a:avLst/>
            <a:gdLst/>
            <a:ahLst/>
            <a:cxnLst/>
            <a:rect l="l" t="t" r="r" b="b"/>
            <a:pathLst>
              <a:path w="54610" h="41909">
                <a:moveTo>
                  <a:pt x="54126" y="41381"/>
                </a:moveTo>
                <a:lnTo>
                  <a:pt x="0" y="41381"/>
                </a:lnTo>
                <a:lnTo>
                  <a:pt x="0" y="0"/>
                </a:lnTo>
                <a:lnTo>
                  <a:pt x="54126" y="0"/>
                </a:lnTo>
                <a:lnTo>
                  <a:pt x="54126" y="41381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866216" y="7434038"/>
            <a:ext cx="961390" cy="116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85" dirty="0">
                <a:latin typeface="Carlito"/>
                <a:cs typeface="Carlito"/>
              </a:rPr>
              <a:t>RISULTATO</a:t>
            </a:r>
            <a:r>
              <a:rPr sz="600" spc="10" dirty="0">
                <a:latin typeface="Carlito"/>
                <a:cs typeface="Carlito"/>
              </a:rPr>
              <a:t> </a:t>
            </a:r>
            <a:r>
              <a:rPr sz="600" spc="85" dirty="0">
                <a:latin typeface="Carlito"/>
                <a:cs typeface="Carlito"/>
              </a:rPr>
              <a:t>OPERATIVO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31534" y="7434038"/>
            <a:ext cx="556260" cy="116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2925" algn="l"/>
              </a:tabLst>
            </a:pPr>
            <a:r>
              <a:rPr sz="600" u="sng" spc="35" dirty="0">
                <a:uFill>
                  <a:solidFill>
                    <a:srgbClr val="878787"/>
                  </a:solidFill>
                </a:uFill>
                <a:latin typeface="Carlito"/>
                <a:cs typeface="Carlito"/>
              </a:rPr>
              <a:t> 	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802062" y="7627584"/>
            <a:ext cx="54610" cy="41910"/>
          </a:xfrm>
          <a:custGeom>
            <a:avLst/>
            <a:gdLst/>
            <a:ahLst/>
            <a:cxnLst/>
            <a:rect l="l" t="t" r="r" b="b"/>
            <a:pathLst>
              <a:path w="54610" h="41909">
                <a:moveTo>
                  <a:pt x="54126" y="41381"/>
                </a:moveTo>
                <a:lnTo>
                  <a:pt x="0" y="41381"/>
                </a:lnTo>
                <a:lnTo>
                  <a:pt x="0" y="0"/>
                </a:lnTo>
                <a:lnTo>
                  <a:pt x="54126" y="0"/>
                </a:lnTo>
                <a:lnTo>
                  <a:pt x="54126" y="41381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866216" y="7581396"/>
            <a:ext cx="912494" cy="116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95" dirty="0">
                <a:latin typeface="Carlito"/>
                <a:cs typeface="Carlito"/>
              </a:rPr>
              <a:t>AVANZO</a:t>
            </a:r>
            <a:r>
              <a:rPr sz="600" spc="15" dirty="0">
                <a:latin typeface="Carlito"/>
                <a:cs typeface="Carlito"/>
              </a:rPr>
              <a:t> </a:t>
            </a:r>
            <a:r>
              <a:rPr sz="600" spc="95" dirty="0">
                <a:latin typeface="Carlito"/>
                <a:cs typeface="Carlito"/>
              </a:rPr>
              <a:t>ECONOMICO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97839" y="6316917"/>
            <a:ext cx="31750" cy="25400"/>
          </a:xfrm>
          <a:custGeom>
            <a:avLst/>
            <a:gdLst/>
            <a:ahLst/>
            <a:cxnLst/>
            <a:rect l="l" t="t" r="r" b="b"/>
            <a:pathLst>
              <a:path w="31750" h="25400">
                <a:moveTo>
                  <a:pt x="0" y="0"/>
                </a:moveTo>
                <a:lnTo>
                  <a:pt x="31751" y="0"/>
                </a:lnTo>
                <a:lnTo>
                  <a:pt x="31751" y="25384"/>
                </a:lnTo>
                <a:lnTo>
                  <a:pt x="0" y="25384"/>
                </a:lnTo>
                <a:lnTo>
                  <a:pt x="0" y="0"/>
                </a:lnTo>
                <a:close/>
              </a:path>
            </a:pathLst>
          </a:custGeom>
          <a:ln w="864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63372" y="8750300"/>
            <a:ext cx="160845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Times New Roman"/>
                <a:cs typeface="Times New Roman"/>
              </a:rPr>
              <a:t>Fonte: Elaborazione RGS su dati</a:t>
            </a:r>
            <a:r>
              <a:rPr sz="800" i="1" spc="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CNN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2</a:t>
            </a:fld>
            <a:r>
              <a:rPr spc="-5" dirty="0"/>
              <a:t>/8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63372" y="9046717"/>
            <a:ext cx="6437630" cy="814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0600" algn="just">
              <a:lnSpc>
                <a:spcPct val="1438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bilancio di esercizio al </a:t>
            </a:r>
            <a:r>
              <a:rPr sz="1200" dirty="0">
                <a:latin typeface="Times New Roman"/>
                <a:cs typeface="Times New Roman"/>
              </a:rPr>
              <a:t>2018 </a:t>
            </a:r>
            <a:r>
              <a:rPr sz="1200" spc="-5" dirty="0">
                <a:latin typeface="Times New Roman"/>
                <a:cs typeface="Times New Roman"/>
              </a:rPr>
              <a:t>espone </a:t>
            </a:r>
            <a:r>
              <a:rPr sz="1200" dirty="0">
                <a:latin typeface="Times New Roman"/>
                <a:cs typeface="Times New Roman"/>
              </a:rPr>
              <a:t>un </a:t>
            </a:r>
            <a:r>
              <a:rPr sz="1200" b="1" spc="-5" dirty="0">
                <a:latin typeface="Times New Roman"/>
                <a:cs typeface="Times New Roman"/>
              </a:rPr>
              <a:t>avanzo </a:t>
            </a:r>
            <a:r>
              <a:rPr sz="1200" dirty="0">
                <a:latin typeface="Times New Roman"/>
                <a:cs typeface="Times New Roman"/>
              </a:rPr>
              <a:t>di 19.871.467 euro, in </a:t>
            </a:r>
            <a:r>
              <a:rPr sz="1200" spc="-5" dirty="0">
                <a:latin typeface="Times New Roman"/>
                <a:cs typeface="Times New Roman"/>
              </a:rPr>
              <a:t>calo rispetto  all’analogo </a:t>
            </a:r>
            <a:r>
              <a:rPr sz="1200" dirty="0">
                <a:latin typeface="Times New Roman"/>
                <a:cs typeface="Times New Roman"/>
              </a:rPr>
              <a:t>dato 2017 </a:t>
            </a:r>
            <a:r>
              <a:rPr sz="1200" spc="-5" dirty="0">
                <a:latin typeface="Times New Roman"/>
                <a:cs typeface="Times New Roman"/>
              </a:rPr>
              <a:t>così come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in diminuzione il </a:t>
            </a:r>
            <a:r>
              <a:rPr sz="1200" b="1" spc="-5" dirty="0">
                <a:latin typeface="Times New Roman"/>
                <a:cs typeface="Times New Roman"/>
              </a:rPr>
              <a:t>risultato operativo. </a:t>
            </a:r>
            <a:r>
              <a:rPr sz="1200" spc="-5" dirty="0">
                <a:latin typeface="Times New Roman"/>
                <a:cs typeface="Times New Roman"/>
              </a:rPr>
              <a:t>Detto calo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attribuibile, come  </a:t>
            </a:r>
            <a:r>
              <a:rPr sz="1200" dirty="0">
                <a:latin typeface="Times New Roman"/>
                <a:cs typeface="Times New Roman"/>
              </a:rPr>
              <a:t>più </a:t>
            </a:r>
            <a:r>
              <a:rPr sz="1200" spc="-5" dirty="0">
                <a:latin typeface="Times New Roman"/>
                <a:cs typeface="Times New Roman"/>
              </a:rPr>
              <a:t>analiticamente evidenziato nel </a:t>
            </a:r>
            <a:r>
              <a:rPr sz="1200" dirty="0">
                <a:latin typeface="Times New Roman"/>
                <a:cs typeface="Times New Roman"/>
              </a:rPr>
              <a:t>prosieguo </a:t>
            </a:r>
            <a:r>
              <a:rPr sz="1200" spc="-5" dirty="0">
                <a:latin typeface="Times New Roman"/>
                <a:cs typeface="Times New Roman"/>
              </a:rPr>
              <a:t>della trattazione, alla “problematica” dell’indennità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22317" y="143814"/>
            <a:ext cx="2794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3</a:t>
            </a:fld>
            <a:r>
              <a:rPr spc="-5" dirty="0"/>
              <a:t>/8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76326" y="1772013"/>
          <a:ext cx="6256020" cy="3177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1615">
                <a:tc>
                  <a:txBody>
                    <a:bodyPr/>
                    <a:lstStyle/>
                    <a:p>
                      <a:pPr marL="54483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Contributi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35"/>
                        </a:lnSpc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900" b="1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V.A.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(2018)-(2017)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935"/>
                        </a:lnSpc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900" b="1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018)/(2017)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02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contributi da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archivi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notarili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290.825.214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288.849.849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292.773.415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3.923.566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003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contributi da </a:t>
                      </a:r>
                      <a:r>
                        <a:rPr sz="900" spc="5" dirty="0">
                          <a:latin typeface="Times New Roman"/>
                          <a:cs typeface="Times New Roman"/>
                        </a:rPr>
                        <a:t>ufficio</a:t>
                      </a:r>
                      <a:r>
                        <a:rPr sz="9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registro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358.202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390.695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296.048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96570" algn="l"/>
                        </a:tabLst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	94.647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-24,2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02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contributi da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ricongiunzione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63.512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38.445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76.645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38.200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99,4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0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riscatti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116.276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19.320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881.333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862.013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4461,8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02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5" dirty="0">
                          <a:latin typeface="Times New Roman"/>
                          <a:cs typeface="Times New Roman"/>
                        </a:rPr>
                        <a:t>contr. solidarietà su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pensioni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358.596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003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totale gestione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contributi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291.721.800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289.298.309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294.027.441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4.729.132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02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n.iscritti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4.849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4.938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4.881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15">
                <a:tc>
                  <a:txBody>
                    <a:bodyPr/>
                    <a:lstStyle/>
                    <a:p>
                      <a:pPr marL="53149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Prestazioni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0960" algn="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0960" algn="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0960" algn="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35"/>
                        </a:lnSpc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900" b="1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V.A.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(2018)-(2017)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935"/>
                        </a:lnSpc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900" b="1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018)/(2017)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02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5" dirty="0">
                          <a:latin typeface="Times New Roman"/>
                          <a:cs typeface="Times New Roman"/>
                        </a:rPr>
                        <a:t>pensioni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203.667.870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205.221.709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207.317.521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2.095.812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003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10" dirty="0">
                          <a:latin typeface="Times New Roman"/>
                          <a:cs typeface="Times New Roman"/>
                        </a:rPr>
                        <a:t>assegni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 integrazione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1.217.460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1.470.754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1.053.719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38784" algn="l"/>
                        </a:tabLst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	417.035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-28,4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002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totale gestione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prestazioni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204.885.330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206.692.463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208.371.240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1.678.777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0,8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002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saldo gestione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previdenziale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86.836.470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82.605.846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85.656.201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3.050.355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3,7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000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5" dirty="0">
                          <a:latin typeface="Times New Roman"/>
                          <a:cs typeface="Times New Roman"/>
                        </a:rPr>
                        <a:t>n.pensioni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2.592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2.624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2.625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63393" y="4928892"/>
            <a:ext cx="6403340" cy="26416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919"/>
              </a:lnSpc>
              <a:spcBef>
                <a:spcPts val="160"/>
              </a:spcBef>
            </a:pPr>
            <a:r>
              <a:rPr sz="800" i="1" spc="-5" dirty="0">
                <a:latin typeface="Times New Roman"/>
                <a:cs typeface="Times New Roman"/>
              </a:rPr>
              <a:t>Fonte: Elaborazione RGS su dati CNN desunti dalla nota integrativa e basati su aggregazioni che fanno riferimento al bilancio civilistico e non a quello del  DM 27 marzo</a:t>
            </a:r>
            <a:r>
              <a:rPr sz="800" i="1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2013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372" y="143814"/>
            <a:ext cx="6553200" cy="163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265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121920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cessazione nonché </a:t>
            </a:r>
            <a:r>
              <a:rPr sz="1200" dirty="0">
                <a:latin typeface="Times New Roman"/>
                <a:cs typeface="Times New Roman"/>
              </a:rPr>
              <a:t>a un netto </a:t>
            </a:r>
            <a:r>
              <a:rPr sz="1200" spc="-5" dirty="0">
                <a:latin typeface="Times New Roman"/>
                <a:cs typeface="Times New Roman"/>
              </a:rPr>
              <a:t>peggioramento della gestione finanziaria. Si sottolinea, </a:t>
            </a:r>
            <a:r>
              <a:rPr sz="1200" dirty="0">
                <a:latin typeface="Times New Roman"/>
                <a:cs typeface="Times New Roman"/>
              </a:rPr>
              <a:t>poi, che </a:t>
            </a:r>
            <a:r>
              <a:rPr sz="1200" spc="-5" dirty="0">
                <a:latin typeface="Times New Roman"/>
                <a:cs typeface="Times New Roman"/>
              </a:rPr>
              <a:t>incidono  fortemente sul risultato di gestione degli ultimi </a:t>
            </a:r>
            <a:r>
              <a:rPr sz="1200" dirty="0">
                <a:latin typeface="Times New Roman"/>
                <a:cs typeface="Times New Roman"/>
              </a:rPr>
              <a:t>due </a:t>
            </a:r>
            <a:r>
              <a:rPr sz="1200" spc="-5" dirty="0">
                <a:latin typeface="Times New Roman"/>
                <a:cs typeface="Times New Roman"/>
              </a:rPr>
              <a:t>esercizi l’entità delle poste “rettifiche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valore”.</a:t>
            </a:r>
            <a:endParaRPr sz="1200">
              <a:latin typeface="Times New Roman"/>
              <a:cs typeface="Times New Roman"/>
            </a:endParaRPr>
          </a:p>
          <a:p>
            <a:pPr marL="1003300">
              <a:lnSpc>
                <a:spcPct val="100000"/>
              </a:lnSpc>
              <a:spcBef>
                <a:spcPts val="640"/>
              </a:spcBef>
            </a:pPr>
            <a:r>
              <a:rPr sz="12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1.1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Gestione previdenziale </a:t>
            </a:r>
            <a:r>
              <a:rPr sz="12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2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assistenziale</a:t>
            </a:r>
            <a:endParaRPr sz="1200">
              <a:latin typeface="Times New Roman"/>
              <a:cs typeface="Times New Roman"/>
            </a:endParaRPr>
          </a:p>
          <a:p>
            <a:pPr marL="240665" marR="369570">
              <a:lnSpc>
                <a:spcPts val="1030"/>
              </a:lnSpc>
              <a:spcBef>
                <a:spcPts val="710"/>
              </a:spcBef>
            </a:pPr>
            <a:r>
              <a:rPr sz="900" i="1" spc="-5" dirty="0">
                <a:latin typeface="Times New Roman"/>
                <a:cs typeface="Times New Roman"/>
              </a:rPr>
              <a:t>Tabella </a:t>
            </a:r>
            <a:r>
              <a:rPr sz="900" i="1" dirty="0">
                <a:latin typeface="Times New Roman"/>
                <a:cs typeface="Times New Roman"/>
              </a:rPr>
              <a:t>2 – </a:t>
            </a:r>
            <a:r>
              <a:rPr sz="900" i="1" spc="-5" dirty="0">
                <a:latin typeface="Times New Roman"/>
                <a:cs typeface="Times New Roman"/>
              </a:rPr>
              <a:t>Contributi </a:t>
            </a:r>
            <a:r>
              <a:rPr sz="900" i="1" dirty="0">
                <a:latin typeface="Times New Roman"/>
                <a:cs typeface="Times New Roman"/>
              </a:rPr>
              <a:t>e </a:t>
            </a:r>
            <a:r>
              <a:rPr sz="900" i="1" spc="-5" dirty="0">
                <a:latin typeface="Times New Roman"/>
                <a:cs typeface="Times New Roman"/>
              </a:rPr>
              <a:t>prestazioni </a:t>
            </a:r>
            <a:r>
              <a:rPr sz="900" i="1" dirty="0">
                <a:latin typeface="Times New Roman"/>
                <a:cs typeface="Times New Roman"/>
              </a:rPr>
              <a:t>per </a:t>
            </a:r>
            <a:r>
              <a:rPr sz="900" i="1" spc="-5" dirty="0">
                <a:latin typeface="Times New Roman"/>
                <a:cs typeface="Times New Roman"/>
              </a:rPr>
              <a:t>tipologia consuntivo 2016, </a:t>
            </a:r>
            <a:r>
              <a:rPr sz="900" i="1" dirty="0">
                <a:latin typeface="Times New Roman"/>
                <a:cs typeface="Times New Roman"/>
              </a:rPr>
              <a:t>2017 e </a:t>
            </a:r>
            <a:r>
              <a:rPr sz="900" i="1" spc="-5" dirty="0">
                <a:latin typeface="Times New Roman"/>
                <a:cs typeface="Times New Roman"/>
              </a:rPr>
              <a:t>2018: scostamento </a:t>
            </a:r>
            <a:r>
              <a:rPr sz="900" i="1" dirty="0">
                <a:latin typeface="Times New Roman"/>
                <a:cs typeface="Times New Roman"/>
              </a:rPr>
              <a:t>in </a:t>
            </a:r>
            <a:r>
              <a:rPr sz="900" i="1" spc="-5" dirty="0">
                <a:latin typeface="Times New Roman"/>
                <a:cs typeface="Times New Roman"/>
              </a:rPr>
              <a:t>valori assoluti </a:t>
            </a:r>
            <a:r>
              <a:rPr sz="900" i="1" dirty="0">
                <a:latin typeface="Times New Roman"/>
                <a:cs typeface="Times New Roman"/>
              </a:rPr>
              <a:t>e </a:t>
            </a:r>
            <a:r>
              <a:rPr sz="900" i="1" spc="-5" dirty="0">
                <a:latin typeface="Times New Roman"/>
                <a:cs typeface="Times New Roman"/>
              </a:rPr>
              <a:t>in percentuale;  numero iscritti </a:t>
            </a:r>
            <a:r>
              <a:rPr sz="900" i="1" dirty="0">
                <a:latin typeface="Times New Roman"/>
                <a:cs typeface="Times New Roman"/>
              </a:rPr>
              <a:t>e </a:t>
            </a:r>
            <a:r>
              <a:rPr sz="900" i="1" spc="-5" dirty="0">
                <a:latin typeface="Times New Roman"/>
                <a:cs typeface="Times New Roman"/>
              </a:rPr>
              <a:t>pensionati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76337" y="5578078"/>
          <a:ext cx="6205855" cy="1018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33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Indennità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cessazione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3340" marR="46355" indent="223520">
                        <a:lnSpc>
                          <a:spcPct val="107400"/>
                        </a:lnSpc>
                        <a:spcBef>
                          <a:spcPts val="5"/>
                        </a:spcBef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Δ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V.A. 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(2018)-(2017)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900" b="1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018)/2017)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6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indennità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cessazione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27.981.504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25.659.908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37.332.175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11.672.267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45,5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96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spc="-5" dirty="0">
                          <a:latin typeface="Times New Roman"/>
                          <a:cs typeface="Times New Roman"/>
                        </a:rPr>
                        <a:t>int.passivi su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indennità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cessazione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650.957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392.374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694.518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302.144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77,0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960">
                <a:tc>
                  <a:txBody>
                    <a:bodyPr/>
                    <a:lstStyle/>
                    <a:p>
                      <a:pPr marR="5080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28.632.461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26.052.282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38.026.693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11.974.411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46,0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63372" y="6755383"/>
            <a:ext cx="6436995" cy="291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0600" algn="just">
              <a:lnSpc>
                <a:spcPct val="1438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Le tabelle sopra riportate mostrano, </a:t>
            </a:r>
            <a:r>
              <a:rPr sz="1200" dirty="0">
                <a:latin typeface="Times New Roman"/>
                <a:cs typeface="Times New Roman"/>
              </a:rPr>
              <a:t>dal lato </a:t>
            </a:r>
            <a:r>
              <a:rPr sz="1200" spc="-5" dirty="0">
                <a:latin typeface="Times New Roman"/>
                <a:cs typeface="Times New Roman"/>
              </a:rPr>
              <a:t>delle entrate contributive, </a:t>
            </a:r>
            <a:r>
              <a:rPr sz="1200" dirty="0">
                <a:latin typeface="Times New Roman"/>
                <a:cs typeface="Times New Roman"/>
              </a:rPr>
              <a:t>una </a:t>
            </a:r>
            <a:r>
              <a:rPr sz="1200" spc="-5" dirty="0">
                <a:latin typeface="Times New Roman"/>
                <a:cs typeface="Times New Roman"/>
              </a:rPr>
              <a:t>situazione  altalenante dell’attività notarile che, </a:t>
            </a:r>
            <a:r>
              <a:rPr sz="1200" dirty="0">
                <a:latin typeface="Times New Roman"/>
                <a:cs typeface="Times New Roman"/>
              </a:rPr>
              <a:t>dopo </a:t>
            </a:r>
            <a:r>
              <a:rPr sz="1200" spc="-5" dirty="0">
                <a:latin typeface="Times New Roman"/>
                <a:cs typeface="Times New Roman"/>
              </a:rPr>
              <a:t>la battuta d’arresto del </a:t>
            </a:r>
            <a:r>
              <a:rPr sz="1200" dirty="0">
                <a:latin typeface="Times New Roman"/>
                <a:cs typeface="Times New Roman"/>
              </a:rPr>
              <a:t>2017, è </a:t>
            </a:r>
            <a:r>
              <a:rPr sz="1200" spc="-5" dirty="0">
                <a:latin typeface="Times New Roman"/>
                <a:cs typeface="Times New Roman"/>
              </a:rPr>
              <a:t>tornata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crescere,  determinando </a:t>
            </a:r>
            <a:r>
              <a:rPr sz="1200" dirty="0">
                <a:latin typeface="Times New Roman"/>
                <a:cs typeface="Times New Roman"/>
              </a:rPr>
              <a:t>un </a:t>
            </a:r>
            <a:r>
              <a:rPr sz="1200" spc="-5" dirty="0">
                <a:latin typeface="Times New Roman"/>
                <a:cs typeface="Times New Roman"/>
              </a:rPr>
              <a:t>incremento del gettito contributivo. Più lineare risulta l’andamento delle prestazioni  pensionistiche, stante anche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politica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contenimento adottata dalla Cassa </a:t>
            </a:r>
            <a:r>
              <a:rPr sz="1200" dirty="0">
                <a:latin typeface="Times New Roman"/>
                <a:cs typeface="Times New Roman"/>
              </a:rPr>
              <a:t>che, </a:t>
            </a:r>
            <a:r>
              <a:rPr sz="1200" spc="-5" dirty="0">
                <a:latin typeface="Times New Roman"/>
                <a:cs typeface="Times New Roman"/>
              </a:rPr>
              <a:t>dal </a:t>
            </a:r>
            <a:r>
              <a:rPr sz="1200" dirty="0">
                <a:latin typeface="Times New Roman"/>
                <a:cs typeface="Times New Roman"/>
              </a:rPr>
              <a:t>2011, non eroga la  </a:t>
            </a:r>
            <a:r>
              <a:rPr sz="1200" spc="-5" dirty="0">
                <a:latin typeface="Times New Roman"/>
                <a:cs typeface="Times New Roman"/>
              </a:rPr>
              <a:t>perequazione </a:t>
            </a:r>
            <a:r>
              <a:rPr sz="1200" dirty="0">
                <a:latin typeface="Times New Roman"/>
                <a:cs typeface="Times New Roman"/>
              </a:rPr>
              <a:t>annuale </a:t>
            </a:r>
            <a:r>
              <a:rPr sz="1200" spc="-5" dirty="0">
                <a:latin typeface="Times New Roman"/>
                <a:cs typeface="Times New Roman"/>
              </a:rPr>
              <a:t>dei trattamenti pensionistici. Pertanto, </a:t>
            </a:r>
            <a:r>
              <a:rPr sz="1200" dirty="0">
                <a:latin typeface="Times New Roman"/>
                <a:cs typeface="Times New Roman"/>
              </a:rPr>
              <a:t>il saldo </a:t>
            </a:r>
            <a:r>
              <a:rPr sz="1200" spc="-5" dirty="0">
                <a:latin typeface="Times New Roman"/>
                <a:cs typeface="Times New Roman"/>
              </a:rPr>
              <a:t>della gestione previdenziale si  attesta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85.656.201 euro, </a:t>
            </a:r>
            <a:r>
              <a:rPr sz="1200" dirty="0">
                <a:latin typeface="Times New Roman"/>
                <a:cs typeface="Times New Roman"/>
              </a:rPr>
              <a:t>con un </a:t>
            </a:r>
            <a:r>
              <a:rPr sz="1200" spc="-5" dirty="0">
                <a:latin typeface="Times New Roman"/>
                <a:cs typeface="Times New Roman"/>
              </a:rPr>
              <a:t>incremento </a:t>
            </a:r>
            <a:r>
              <a:rPr sz="1200" dirty="0">
                <a:latin typeface="Times New Roman"/>
                <a:cs typeface="Times New Roman"/>
              </a:rPr>
              <a:t>del 3,7% </a:t>
            </a:r>
            <a:r>
              <a:rPr sz="1200" spc="-5" dirty="0">
                <a:latin typeface="Times New Roman"/>
                <a:cs typeface="Times New Roman"/>
              </a:rPr>
              <a:t>rispetto </a:t>
            </a:r>
            <a:r>
              <a:rPr sz="1200" dirty="0">
                <a:latin typeface="Times New Roman"/>
                <a:cs typeface="Times New Roman"/>
              </a:rPr>
              <a:t>al </a:t>
            </a:r>
            <a:r>
              <a:rPr sz="1200" spc="-5" dirty="0">
                <a:latin typeface="Times New Roman"/>
                <a:cs typeface="Times New Roman"/>
              </a:rPr>
              <a:t>decorso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esercizio.</a:t>
            </a:r>
            <a:endParaRPr sz="1200">
              <a:latin typeface="Times New Roman"/>
              <a:cs typeface="Times New Roman"/>
            </a:endParaRPr>
          </a:p>
          <a:p>
            <a:pPr marL="12700" marR="5080" indent="102870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Sempre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materia previdenziale, si rileva, </a:t>
            </a:r>
            <a:r>
              <a:rPr sz="1200" dirty="0">
                <a:latin typeface="Times New Roman"/>
                <a:cs typeface="Times New Roman"/>
              </a:rPr>
              <a:t>poi, la </a:t>
            </a:r>
            <a:r>
              <a:rPr sz="1200" spc="-5" dirty="0">
                <a:latin typeface="Times New Roman"/>
                <a:cs typeface="Times New Roman"/>
              </a:rPr>
              <a:t>notevole crescita </a:t>
            </a:r>
            <a:r>
              <a:rPr sz="1200" dirty="0">
                <a:latin typeface="Times New Roman"/>
                <a:cs typeface="Times New Roman"/>
              </a:rPr>
              <a:t>del </a:t>
            </a:r>
            <a:r>
              <a:rPr sz="1200" spc="-5" dirty="0">
                <a:latin typeface="Times New Roman"/>
                <a:cs typeface="Times New Roman"/>
              </a:rPr>
              <a:t>costo </a:t>
            </a:r>
            <a:r>
              <a:rPr sz="1200" dirty="0">
                <a:latin typeface="Times New Roman"/>
                <a:cs typeface="Times New Roman"/>
              </a:rPr>
              <a:t>per  </a:t>
            </a:r>
            <a:r>
              <a:rPr sz="1200" spc="-5" dirty="0">
                <a:latin typeface="Times New Roman"/>
                <a:cs typeface="Times New Roman"/>
              </a:rPr>
              <a:t>l’indennità di cessazione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correlata agli anni di contribuzione </a:t>
            </a:r>
            <a:r>
              <a:rPr sz="1200" dirty="0">
                <a:latin typeface="Times New Roman"/>
                <a:cs typeface="Times New Roman"/>
              </a:rPr>
              <a:t>e di </a:t>
            </a:r>
            <a:r>
              <a:rPr sz="1200" spc="-5" dirty="0">
                <a:latin typeface="Times New Roman"/>
                <a:cs typeface="Times New Roman"/>
              </a:rPr>
              <a:t>esercizio professionale dei notai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pari 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38.026.693 </a:t>
            </a:r>
            <a:r>
              <a:rPr sz="1200" dirty="0">
                <a:latin typeface="Times New Roman"/>
                <a:cs typeface="Times New Roman"/>
              </a:rPr>
              <a:t>euro. In </a:t>
            </a:r>
            <a:r>
              <a:rPr sz="1200" spc="-5" dirty="0">
                <a:latin typeface="Times New Roman"/>
                <a:cs typeface="Times New Roman"/>
              </a:rPr>
              <a:t>proposito, si ricorda </a:t>
            </a:r>
            <a:r>
              <a:rPr sz="1200" dirty="0">
                <a:latin typeface="Times New Roman"/>
                <a:cs typeface="Times New Roman"/>
              </a:rPr>
              <a:t>che detta </a:t>
            </a:r>
            <a:r>
              <a:rPr sz="1200" spc="-5" dirty="0">
                <a:latin typeface="Times New Roman"/>
                <a:cs typeface="Times New Roman"/>
              </a:rPr>
              <a:t>indennità, fronteggiata dalla Cassa </a:t>
            </a:r>
            <a:r>
              <a:rPr sz="1200" dirty="0">
                <a:latin typeface="Times New Roman"/>
                <a:cs typeface="Times New Roman"/>
              </a:rPr>
              <a:t>con le </a:t>
            </a:r>
            <a:r>
              <a:rPr sz="1200" spc="-5" dirty="0">
                <a:latin typeface="Times New Roman"/>
                <a:cs typeface="Times New Roman"/>
              </a:rPr>
              <a:t>rendite  rinvenienti </a:t>
            </a:r>
            <a:r>
              <a:rPr sz="1200" dirty="0">
                <a:latin typeface="Times New Roman"/>
                <a:cs typeface="Times New Roman"/>
              </a:rPr>
              <a:t>dalla </a:t>
            </a:r>
            <a:r>
              <a:rPr sz="1200" spc="-5" dirty="0">
                <a:latin typeface="Times New Roman"/>
                <a:cs typeface="Times New Roman"/>
              </a:rPr>
              <a:t>gestione patrimoniale, </a:t>
            </a:r>
            <a:r>
              <a:rPr sz="1200" dirty="0">
                <a:latin typeface="Times New Roman"/>
                <a:cs typeface="Times New Roman"/>
              </a:rPr>
              <a:t>nel </a:t>
            </a:r>
            <a:r>
              <a:rPr sz="1200" spc="-5" dirty="0">
                <a:latin typeface="Times New Roman"/>
                <a:cs typeface="Times New Roman"/>
              </a:rPr>
              <a:t>triennio 2014-2017, non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stata erogata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un’unica  soluzione,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diluita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più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anni.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ciò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discende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il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notevole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incremento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costo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evidenziato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4</a:t>
            </a:fld>
            <a:r>
              <a:rPr spc="-5" dirty="0"/>
              <a:t>/8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63372" y="143814"/>
            <a:ext cx="6553200" cy="2600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265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120650" algn="just">
              <a:lnSpc>
                <a:spcPct val="143700"/>
              </a:lnSpc>
            </a:pPr>
            <a:r>
              <a:rPr sz="1200" spc="-5" dirty="0">
                <a:latin typeface="Times New Roman"/>
                <a:cs typeface="Times New Roman"/>
              </a:rPr>
              <a:t>dell’indennità erogata </a:t>
            </a:r>
            <a:r>
              <a:rPr sz="1200" dirty="0">
                <a:latin typeface="Times New Roman"/>
                <a:cs typeface="Times New Roman"/>
              </a:rPr>
              <a:t>nel 2018 (di </a:t>
            </a:r>
            <a:r>
              <a:rPr sz="1200" spc="-5" dirty="0">
                <a:latin typeface="Times New Roman"/>
                <a:cs typeface="Times New Roman"/>
              </a:rPr>
              <a:t>oltre </a:t>
            </a:r>
            <a:r>
              <a:rPr sz="1200" dirty="0">
                <a:latin typeface="Times New Roman"/>
                <a:cs typeface="Times New Roman"/>
              </a:rPr>
              <a:t>11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euro). </a:t>
            </a:r>
            <a:r>
              <a:rPr sz="1200" spc="-5" dirty="0">
                <a:latin typeface="Times New Roman"/>
                <a:cs typeface="Times New Roman"/>
              </a:rPr>
              <a:t>Peraltro, atteso </a:t>
            </a:r>
            <a:r>
              <a:rPr sz="1200" dirty="0">
                <a:latin typeface="Times New Roman"/>
                <a:cs typeface="Times New Roman"/>
              </a:rPr>
              <a:t>che i </a:t>
            </a:r>
            <a:r>
              <a:rPr sz="1200" spc="-5" dirty="0">
                <a:latin typeface="Times New Roman"/>
                <a:cs typeface="Times New Roman"/>
              </a:rPr>
              <a:t>ricavi netti patrimoniali  </a:t>
            </a:r>
            <a:r>
              <a:rPr sz="1200" dirty="0">
                <a:latin typeface="Times New Roman"/>
                <a:cs typeface="Times New Roman"/>
              </a:rPr>
              <a:t>nel 2018 sono stati </a:t>
            </a:r>
            <a:r>
              <a:rPr sz="1200" spc="-5" dirty="0">
                <a:latin typeface="Times New Roman"/>
                <a:cs typeface="Times New Roman"/>
              </a:rPr>
              <a:t>pari </a:t>
            </a:r>
            <a:r>
              <a:rPr sz="1200" dirty="0">
                <a:latin typeface="Times New Roman"/>
                <a:cs typeface="Times New Roman"/>
              </a:rPr>
              <a:t>a 23.567.329 euro,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registrato </a:t>
            </a:r>
            <a:r>
              <a:rPr sz="1200" dirty="0">
                <a:latin typeface="Times New Roman"/>
                <a:cs typeface="Times New Roman"/>
              </a:rPr>
              <a:t>un saldo </a:t>
            </a:r>
            <a:r>
              <a:rPr sz="1200" spc="-5" dirty="0">
                <a:latin typeface="Times New Roman"/>
                <a:cs typeface="Times New Roman"/>
              </a:rPr>
              <a:t>negativo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oltre </a:t>
            </a:r>
            <a:r>
              <a:rPr sz="1200" dirty="0">
                <a:latin typeface="Times New Roman"/>
                <a:cs typeface="Times New Roman"/>
              </a:rPr>
              <a:t>14 </a:t>
            </a:r>
            <a:r>
              <a:rPr sz="1200" spc="-5" dirty="0">
                <a:latin typeface="Times New Roman"/>
                <a:cs typeface="Times New Roman"/>
              </a:rPr>
              <a:t>milioni di </a:t>
            </a:r>
            <a:r>
              <a:rPr sz="1200" dirty="0">
                <a:latin typeface="Times New Roman"/>
                <a:cs typeface="Times New Roman"/>
              </a:rPr>
              <a:t>euro,  coperto con </a:t>
            </a:r>
            <a:r>
              <a:rPr sz="1200" spc="-5" dirty="0">
                <a:latin typeface="Times New Roman"/>
                <a:cs typeface="Times New Roman"/>
              </a:rPr>
              <a:t>l’utilizzo del Fondo integrativo previdenziale, fondo alimentato dall’anno </a:t>
            </a:r>
            <a:r>
              <a:rPr sz="1200" dirty="0">
                <a:latin typeface="Times New Roman"/>
                <a:cs typeface="Times New Roman"/>
              </a:rPr>
              <a:t>2014 </a:t>
            </a:r>
            <a:r>
              <a:rPr sz="1200" spc="-5" dirty="0">
                <a:latin typeface="Times New Roman"/>
                <a:cs typeface="Times New Roman"/>
              </a:rPr>
              <a:t>proprio per  garantire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copertura degli eventuali disavanzi della gestione patrimoniale. A </a:t>
            </a:r>
            <a:r>
              <a:rPr sz="1200" dirty="0">
                <a:latin typeface="Times New Roman"/>
                <a:cs typeface="Times New Roman"/>
              </a:rPr>
              <a:t>tale </a:t>
            </a:r>
            <a:r>
              <a:rPr sz="1200" spc="-5" dirty="0">
                <a:latin typeface="Times New Roman"/>
                <a:cs typeface="Times New Roman"/>
              </a:rPr>
              <a:t>proposito, anche alla  </a:t>
            </a:r>
            <a:r>
              <a:rPr sz="1200" dirty="0">
                <a:latin typeface="Times New Roman"/>
                <a:cs typeface="Times New Roman"/>
              </a:rPr>
              <a:t>luce </a:t>
            </a:r>
            <a:r>
              <a:rPr sz="1200" spc="-5" dirty="0">
                <a:latin typeface="Times New Roman"/>
                <a:cs typeface="Times New Roman"/>
              </a:rPr>
              <a:t>dei numerosi interventi delle Amministrazioni vigilanti, diretti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sensibilizzare l’Ente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monitorare 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sostenibilità </a:t>
            </a:r>
            <a:r>
              <a:rPr sz="1200" dirty="0">
                <a:latin typeface="Times New Roman"/>
                <a:cs typeface="Times New Roman"/>
              </a:rPr>
              <a:t>di tale </a:t>
            </a:r>
            <a:r>
              <a:rPr sz="1200" spc="-5" dirty="0">
                <a:latin typeface="Times New Roman"/>
                <a:cs typeface="Times New Roman"/>
              </a:rPr>
              <a:t>spesa,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ha </a:t>
            </a:r>
            <a:r>
              <a:rPr sz="1200" spc="-5" dirty="0">
                <a:latin typeface="Times New Roman"/>
                <a:cs typeface="Times New Roman"/>
              </a:rPr>
              <a:t>recentemente assicurato </a:t>
            </a:r>
            <a:r>
              <a:rPr sz="1200" dirty="0">
                <a:latin typeface="Times New Roman"/>
                <a:cs typeface="Times New Roman"/>
              </a:rPr>
              <a:t>che </a:t>
            </a:r>
            <a:r>
              <a:rPr sz="1200" spc="-5" dirty="0">
                <a:latin typeface="Times New Roman"/>
                <a:cs typeface="Times New Roman"/>
              </a:rPr>
              <a:t>saranno </a:t>
            </a:r>
            <a:r>
              <a:rPr sz="1200" dirty="0">
                <a:latin typeface="Times New Roman"/>
                <a:cs typeface="Times New Roman"/>
              </a:rPr>
              <a:t>portate </a:t>
            </a:r>
            <a:r>
              <a:rPr sz="1200" spc="-5" dirty="0">
                <a:latin typeface="Times New Roman"/>
                <a:cs typeface="Times New Roman"/>
              </a:rPr>
              <a:t>all’esame  dell’Assemblea </a:t>
            </a:r>
            <a:r>
              <a:rPr sz="1200" dirty="0">
                <a:latin typeface="Times New Roman"/>
                <a:cs typeface="Times New Roman"/>
              </a:rPr>
              <a:t>dei </a:t>
            </a:r>
            <a:r>
              <a:rPr sz="1200" spc="-5" dirty="0">
                <a:latin typeface="Times New Roman"/>
                <a:cs typeface="Times New Roman"/>
              </a:rPr>
              <a:t>rappresentanti modifiche </a:t>
            </a:r>
            <a:r>
              <a:rPr sz="1200" dirty="0">
                <a:latin typeface="Times New Roman"/>
                <a:cs typeface="Times New Roman"/>
              </a:rPr>
              <a:t>volte a </a:t>
            </a:r>
            <a:r>
              <a:rPr sz="1200" spc="-5" dirty="0">
                <a:latin typeface="Times New Roman"/>
                <a:cs typeface="Times New Roman"/>
              </a:rPr>
              <a:t>ridurre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modo significativo l’entità di detta  prestazione </a:t>
            </a:r>
            <a:r>
              <a:rPr sz="1200" dirty="0">
                <a:latin typeface="Times New Roman"/>
                <a:cs typeface="Times New Roman"/>
              </a:rPr>
              <a:t>(nota n. </a:t>
            </a:r>
            <a:r>
              <a:rPr sz="1200" spc="-5" dirty="0">
                <a:latin typeface="Times New Roman"/>
                <a:cs typeface="Times New Roman"/>
              </a:rPr>
              <a:t>40289 </a:t>
            </a:r>
            <a:r>
              <a:rPr sz="1200" dirty="0">
                <a:latin typeface="Times New Roman"/>
                <a:cs typeface="Times New Roman"/>
              </a:rPr>
              <a:t>del 16 </a:t>
            </a:r>
            <a:r>
              <a:rPr sz="1200" spc="-5" dirty="0">
                <a:latin typeface="Times New Roman"/>
                <a:cs typeface="Times New Roman"/>
              </a:rPr>
              <a:t>aprile</a:t>
            </a:r>
            <a:r>
              <a:rPr sz="1200" dirty="0">
                <a:latin typeface="Times New Roman"/>
                <a:cs typeface="Times New Roman"/>
              </a:rPr>
              <a:t> 2019).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6312" y="3085764"/>
          <a:ext cx="6396990" cy="1230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4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93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2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900" b="1" spc="-15" dirty="0">
                          <a:latin typeface="Carlito"/>
                          <a:cs typeface="Carlito"/>
                        </a:rPr>
                        <a:t>Maternità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5755">
                        <a:lnSpc>
                          <a:spcPts val="935"/>
                        </a:lnSpc>
                      </a:pP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V.A.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(2018)-(2017)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ts val="935"/>
                        </a:lnSpc>
                      </a:pP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Δ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30" dirty="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018)/(2017)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253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spc="-15" dirty="0">
                          <a:latin typeface="Times New Roman"/>
                          <a:cs typeface="Times New Roman"/>
                        </a:rPr>
                        <a:t>contributi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1.189.256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1.197.001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1.230.750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spc="-15" dirty="0">
                          <a:latin typeface="Times New Roman"/>
                          <a:cs typeface="Times New Roman"/>
                        </a:rPr>
                        <a:t>33.749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2,8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253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spc="-20" dirty="0">
                          <a:latin typeface="Times New Roman"/>
                          <a:cs typeface="Times New Roman"/>
                        </a:rPr>
                        <a:t>prestazioni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847.152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1.206.707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1.058.315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148.392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-12,3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53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saldo gestione</a:t>
                      </a:r>
                      <a:r>
                        <a:rPr sz="9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20" dirty="0">
                          <a:latin typeface="Times New Roman"/>
                          <a:cs typeface="Times New Roman"/>
                        </a:rPr>
                        <a:t>maternità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342.104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9.706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172.435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182.141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-1876,6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2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24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prestazioni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assistenziali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2.176.377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spc="-15" dirty="0">
                          <a:latin typeface="Times New Roman"/>
                          <a:cs typeface="Times New Roman"/>
                        </a:rPr>
                        <a:t>2.491.948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764.900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1.727.048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-69,3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63372" y="4475479"/>
            <a:ext cx="6436995" cy="528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0600" algn="just">
              <a:lnSpc>
                <a:spcPct val="1438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Avuto riguardo alla gestione della maternità, si rileva che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risultato della stessa si  presenta anch’essa altalenante. Si ricorda </a:t>
            </a:r>
            <a:r>
              <a:rPr sz="1200" dirty="0">
                <a:latin typeface="Times New Roman"/>
                <a:cs typeface="Times New Roman"/>
              </a:rPr>
              <a:t>che le </a:t>
            </a:r>
            <a:r>
              <a:rPr sz="1200" spc="-5" dirty="0">
                <a:latin typeface="Times New Roman"/>
                <a:cs typeface="Times New Roman"/>
              </a:rPr>
              <a:t>entrate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detta gestione </a:t>
            </a:r>
            <a:r>
              <a:rPr sz="1200" dirty="0">
                <a:latin typeface="Times New Roman"/>
                <a:cs typeface="Times New Roman"/>
              </a:rPr>
              <a:t>sono </a:t>
            </a:r>
            <a:r>
              <a:rPr sz="1200" spc="-5" dirty="0">
                <a:latin typeface="Times New Roman"/>
                <a:cs typeface="Times New Roman"/>
              </a:rPr>
              <a:t>costituite </a:t>
            </a:r>
            <a:r>
              <a:rPr sz="1200" dirty="0">
                <a:latin typeface="Times New Roman"/>
                <a:cs typeface="Times New Roman"/>
              </a:rPr>
              <a:t>dai </a:t>
            </a:r>
            <a:r>
              <a:rPr sz="1200" spc="-5" dirty="0">
                <a:latin typeface="Times New Roman"/>
                <a:cs typeface="Times New Roman"/>
              </a:rPr>
              <a:t>soli  contributi dovuti dagli iscritti, atteso </a:t>
            </a:r>
            <a:r>
              <a:rPr sz="1200" dirty="0">
                <a:latin typeface="Times New Roman"/>
                <a:cs typeface="Times New Roman"/>
              </a:rPr>
              <a:t>che la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non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avvale di </a:t>
            </a:r>
            <a:r>
              <a:rPr sz="1200" spc="-5" dirty="0">
                <a:latin typeface="Times New Roman"/>
                <a:cs typeface="Times New Roman"/>
              </a:rPr>
              <a:t>quanto disposto dall’art. </a:t>
            </a:r>
            <a:r>
              <a:rPr sz="1200" dirty="0">
                <a:latin typeface="Times New Roman"/>
                <a:cs typeface="Times New Roman"/>
              </a:rPr>
              <a:t>78 del  </a:t>
            </a:r>
            <a:r>
              <a:rPr sz="1200" spc="-5" dirty="0">
                <a:latin typeface="Times New Roman"/>
                <a:cs typeface="Times New Roman"/>
              </a:rPr>
              <a:t>decreto legislativo </a:t>
            </a:r>
            <a:r>
              <a:rPr sz="1200" dirty="0">
                <a:latin typeface="Times New Roman"/>
                <a:cs typeface="Times New Roman"/>
              </a:rPr>
              <a:t>n. </a:t>
            </a:r>
            <a:r>
              <a:rPr sz="1200" spc="-5" dirty="0">
                <a:latin typeface="Times New Roman"/>
                <a:cs typeface="Times New Roman"/>
              </a:rPr>
              <a:t>151/2001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materia di fiscalizzazione </a:t>
            </a:r>
            <a:r>
              <a:rPr sz="1200" dirty="0">
                <a:latin typeface="Times New Roman"/>
                <a:cs typeface="Times New Roman"/>
              </a:rPr>
              <a:t>degli </a:t>
            </a:r>
            <a:r>
              <a:rPr sz="1200" spc="-5" dirty="0">
                <a:latin typeface="Times New Roman"/>
                <a:cs typeface="Times New Roman"/>
              </a:rPr>
              <a:t>oneri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maternità. A </a:t>
            </a:r>
            <a:r>
              <a:rPr sz="1200" dirty="0">
                <a:latin typeface="Times New Roman"/>
                <a:cs typeface="Times New Roman"/>
              </a:rPr>
              <a:t>tale </a:t>
            </a:r>
            <a:r>
              <a:rPr sz="1200" spc="-5" dirty="0">
                <a:latin typeface="Times New Roman"/>
                <a:cs typeface="Times New Roman"/>
              </a:rPr>
              <a:t>proposito,  </a:t>
            </a:r>
            <a:r>
              <a:rPr sz="1200" dirty="0">
                <a:latin typeface="Times New Roman"/>
                <a:cs typeface="Times New Roman"/>
              </a:rPr>
              <a:t>giova </a:t>
            </a:r>
            <a:r>
              <a:rPr sz="1200" spc="-5" dirty="0">
                <a:latin typeface="Times New Roman"/>
                <a:cs typeface="Times New Roman"/>
              </a:rPr>
              <a:t>segnalare </a:t>
            </a:r>
            <a:r>
              <a:rPr sz="1200" dirty="0">
                <a:latin typeface="Times New Roman"/>
                <a:cs typeface="Times New Roman"/>
              </a:rPr>
              <a:t>che </a:t>
            </a:r>
            <a:r>
              <a:rPr sz="1200" spc="-5" dirty="0">
                <a:latin typeface="Times New Roman"/>
                <a:cs typeface="Times New Roman"/>
              </a:rPr>
              <a:t>la CNN </a:t>
            </a:r>
            <a:r>
              <a:rPr sz="1200" dirty="0">
                <a:latin typeface="Times New Roman"/>
                <a:cs typeface="Times New Roman"/>
              </a:rPr>
              <a:t>ha </a:t>
            </a:r>
            <a:r>
              <a:rPr sz="1200" spc="-5" dirty="0">
                <a:latin typeface="Times New Roman"/>
                <a:cs typeface="Times New Roman"/>
              </a:rPr>
              <a:t>recentemente adottato modifiche </a:t>
            </a:r>
            <a:r>
              <a:rPr sz="1200" dirty="0">
                <a:latin typeface="Times New Roman"/>
                <a:cs typeface="Times New Roman"/>
              </a:rPr>
              <a:t>al </a:t>
            </a:r>
            <a:r>
              <a:rPr sz="1200" spc="-5" dirty="0">
                <a:latin typeface="Times New Roman"/>
                <a:cs typeface="Times New Roman"/>
              </a:rPr>
              <a:t>proprio Regolamento previdenziale  </a:t>
            </a:r>
            <a:r>
              <a:rPr sz="1200" dirty="0">
                <a:latin typeface="Times New Roman"/>
                <a:cs typeface="Times New Roman"/>
              </a:rPr>
              <a:t>volte a </a:t>
            </a:r>
            <a:r>
              <a:rPr sz="1200" spc="-5" dirty="0">
                <a:latin typeface="Times New Roman"/>
                <a:cs typeface="Times New Roman"/>
              </a:rPr>
              <a:t>conseguire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beneficio previsto dalla citata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disposizione.</a:t>
            </a:r>
            <a:endParaRPr sz="1200">
              <a:latin typeface="Times New Roman"/>
              <a:cs typeface="Times New Roman"/>
            </a:endParaRPr>
          </a:p>
          <a:p>
            <a:pPr marL="12700" marR="5715" indent="990600" algn="just">
              <a:lnSpc>
                <a:spcPct val="143700"/>
              </a:lnSpc>
            </a:pPr>
            <a:r>
              <a:rPr sz="1200" spc="-5" dirty="0">
                <a:latin typeface="Times New Roman"/>
                <a:cs typeface="Times New Roman"/>
              </a:rPr>
              <a:t>Per </a:t>
            </a:r>
            <a:r>
              <a:rPr sz="1200" dirty="0">
                <a:latin typeface="Times New Roman"/>
                <a:cs typeface="Times New Roman"/>
              </a:rPr>
              <a:t>quanto </a:t>
            </a:r>
            <a:r>
              <a:rPr sz="1200" spc="-5" dirty="0">
                <a:latin typeface="Times New Roman"/>
                <a:cs typeface="Times New Roman"/>
              </a:rPr>
              <a:t>attiene, infine, alle prestazioni assistenziali, </a:t>
            </a:r>
            <a:r>
              <a:rPr sz="1200" dirty="0">
                <a:latin typeface="Times New Roman"/>
                <a:cs typeface="Times New Roman"/>
              </a:rPr>
              <a:t>le </a:t>
            </a:r>
            <a:r>
              <a:rPr sz="1200" spc="-5" dirty="0">
                <a:latin typeface="Times New Roman"/>
                <a:cs typeface="Times New Roman"/>
              </a:rPr>
              <a:t>stesse si riferiscono,  sostanzialmente, </a:t>
            </a:r>
            <a:r>
              <a:rPr sz="1200" dirty="0">
                <a:latin typeface="Times New Roman"/>
                <a:cs typeface="Times New Roman"/>
              </a:rPr>
              <a:t>al </a:t>
            </a:r>
            <a:r>
              <a:rPr sz="1200" spc="-5" dirty="0">
                <a:latin typeface="Times New Roman"/>
                <a:cs typeface="Times New Roman"/>
              </a:rPr>
              <a:t>costo </a:t>
            </a:r>
            <a:r>
              <a:rPr sz="1200" dirty="0">
                <a:latin typeface="Times New Roman"/>
                <a:cs typeface="Times New Roman"/>
              </a:rPr>
              <a:t>della </a:t>
            </a:r>
            <a:r>
              <a:rPr sz="1200" spc="-5" dirty="0">
                <a:latin typeface="Times New Roman"/>
                <a:cs typeface="Times New Roman"/>
              </a:rPr>
              <a:t>polizza sanitaria </a:t>
            </a:r>
            <a:r>
              <a:rPr sz="1200" dirty="0">
                <a:latin typeface="Times New Roman"/>
                <a:cs typeface="Times New Roman"/>
              </a:rPr>
              <a:t>che dal 2015 ha subito una </a:t>
            </a:r>
            <a:r>
              <a:rPr sz="1200" spc="-5" dirty="0">
                <a:latin typeface="Times New Roman"/>
                <a:cs typeface="Times New Roman"/>
              </a:rPr>
              <a:t>drastica contrazione, </a:t>
            </a:r>
            <a:r>
              <a:rPr sz="1200" dirty="0">
                <a:latin typeface="Times New Roman"/>
                <a:cs typeface="Times New Roman"/>
              </a:rPr>
              <a:t>stante la  </a:t>
            </a:r>
            <a:r>
              <a:rPr sz="1200" spc="-5" dirty="0">
                <a:latin typeface="Times New Roman"/>
                <a:cs typeface="Times New Roman"/>
              </a:rPr>
              <a:t>riduzione della platea dei beneficiari.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minor </a:t>
            </a:r>
            <a:r>
              <a:rPr sz="1200" dirty="0">
                <a:latin typeface="Times New Roman"/>
                <a:cs typeface="Times New Roman"/>
              </a:rPr>
              <a:t>costo del </a:t>
            </a:r>
            <a:r>
              <a:rPr sz="1200" spc="-5" dirty="0">
                <a:latin typeface="Times New Roman"/>
                <a:cs typeface="Times New Roman"/>
              </a:rPr>
              <a:t>2018 </a:t>
            </a:r>
            <a:r>
              <a:rPr sz="1200" dirty="0">
                <a:latin typeface="Times New Roman"/>
                <a:cs typeface="Times New Roman"/>
              </a:rPr>
              <a:t>deriva </a:t>
            </a:r>
            <a:r>
              <a:rPr sz="1200" spc="-5" dirty="0">
                <a:latin typeface="Times New Roman"/>
                <a:cs typeface="Times New Roman"/>
              </a:rPr>
              <a:t>dalla circostanza </a:t>
            </a:r>
            <a:r>
              <a:rPr sz="1200" dirty="0">
                <a:latin typeface="Times New Roman"/>
                <a:cs typeface="Times New Roman"/>
              </a:rPr>
              <a:t>che </a:t>
            </a:r>
            <a:r>
              <a:rPr sz="1200" spc="-5" dirty="0">
                <a:latin typeface="Times New Roman"/>
                <a:cs typeface="Times New Roman"/>
              </a:rPr>
              <a:t>nell’anno </a:t>
            </a:r>
            <a:r>
              <a:rPr sz="1200" dirty="0">
                <a:latin typeface="Times New Roman"/>
                <a:cs typeface="Times New Roman"/>
              </a:rPr>
              <a:t>è  </a:t>
            </a:r>
            <a:r>
              <a:rPr sz="1200" spc="-5" dirty="0">
                <a:latin typeface="Times New Roman"/>
                <a:cs typeface="Times New Roman"/>
              </a:rPr>
              <a:t>stata incamerata una parziale restituzione di premi </a:t>
            </a:r>
            <a:r>
              <a:rPr sz="1200" dirty="0">
                <a:latin typeface="Times New Roman"/>
                <a:cs typeface="Times New Roman"/>
              </a:rPr>
              <a:t>versati </a:t>
            </a:r>
            <a:r>
              <a:rPr sz="1200" spc="-5" dirty="0">
                <a:latin typeface="Times New Roman"/>
                <a:cs typeface="Times New Roman"/>
              </a:rPr>
              <a:t>precedentemente </a:t>
            </a:r>
            <a:r>
              <a:rPr sz="1200" dirty="0">
                <a:latin typeface="Times New Roman"/>
                <a:cs typeface="Times New Roman"/>
              </a:rPr>
              <a:t>per un </a:t>
            </a:r>
            <a:r>
              <a:rPr sz="1200" spc="-5" dirty="0">
                <a:latin typeface="Times New Roman"/>
                <a:cs typeface="Times New Roman"/>
              </a:rPr>
              <a:t>importo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circa </a:t>
            </a:r>
            <a:r>
              <a:rPr sz="1200" dirty="0">
                <a:latin typeface="Times New Roman"/>
                <a:cs typeface="Times New Roman"/>
              </a:rPr>
              <a:t>1,8 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euro.</a:t>
            </a:r>
            <a:endParaRPr sz="1200">
              <a:latin typeface="Times New Roman"/>
              <a:cs typeface="Times New Roman"/>
            </a:endParaRPr>
          </a:p>
          <a:p>
            <a:pPr marL="12700" marR="5715" indent="99060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Infine, il confronto tra </a:t>
            </a:r>
            <a:r>
              <a:rPr sz="1200" dirty="0">
                <a:latin typeface="Times New Roman"/>
                <a:cs typeface="Times New Roman"/>
              </a:rPr>
              <a:t>i </a:t>
            </a:r>
            <a:r>
              <a:rPr sz="1200" spc="-5" dirty="0">
                <a:latin typeface="Times New Roman"/>
                <a:cs typeface="Times New Roman"/>
              </a:rPr>
              <a:t>dati contabili </a:t>
            </a:r>
            <a:r>
              <a:rPr sz="1200" dirty="0">
                <a:latin typeface="Times New Roman"/>
                <a:cs typeface="Times New Roman"/>
              </a:rPr>
              <a:t>e le </a:t>
            </a:r>
            <a:r>
              <a:rPr sz="1200" spc="-5" dirty="0">
                <a:latin typeface="Times New Roman"/>
                <a:cs typeface="Times New Roman"/>
              </a:rPr>
              <a:t>previsioni stimate </a:t>
            </a:r>
            <a:r>
              <a:rPr sz="1200" dirty="0">
                <a:latin typeface="Times New Roman"/>
                <a:cs typeface="Times New Roman"/>
              </a:rPr>
              <a:t>nel </a:t>
            </a:r>
            <a:r>
              <a:rPr sz="1200" b="1" spc="-5" dirty="0">
                <a:latin typeface="Times New Roman"/>
                <a:cs typeface="Times New Roman"/>
              </a:rPr>
              <a:t>bilancio tecnico-  attuariale (BT) </a:t>
            </a:r>
            <a:r>
              <a:rPr sz="1200" dirty="0">
                <a:latin typeface="Times New Roman"/>
                <a:cs typeface="Times New Roman"/>
              </a:rPr>
              <a:t>redatto a </a:t>
            </a:r>
            <a:r>
              <a:rPr sz="1200" spc="-5" dirty="0">
                <a:latin typeface="Times New Roman"/>
                <a:cs typeface="Times New Roman"/>
              </a:rPr>
              <a:t>settembre </a:t>
            </a:r>
            <a:r>
              <a:rPr sz="1200" dirty="0">
                <a:latin typeface="Times New Roman"/>
                <a:cs typeface="Times New Roman"/>
              </a:rPr>
              <a:t>2018, in </a:t>
            </a:r>
            <a:r>
              <a:rPr sz="1200" spc="-5" dirty="0">
                <a:latin typeface="Times New Roman"/>
                <a:cs typeface="Times New Roman"/>
              </a:rPr>
              <a:t>ottemperanza </a:t>
            </a:r>
            <a:r>
              <a:rPr sz="1200" dirty="0">
                <a:latin typeface="Times New Roman"/>
                <a:cs typeface="Times New Roman"/>
              </a:rPr>
              <a:t>a quanto </a:t>
            </a:r>
            <a:r>
              <a:rPr sz="1200" spc="-5" dirty="0">
                <a:latin typeface="Times New Roman"/>
                <a:cs typeface="Times New Roman"/>
              </a:rPr>
              <a:t>disposto dall’art. </a:t>
            </a:r>
            <a:r>
              <a:rPr sz="1200" dirty="0">
                <a:latin typeface="Times New Roman"/>
                <a:cs typeface="Times New Roman"/>
              </a:rPr>
              <a:t>6, </a:t>
            </a:r>
            <a:r>
              <a:rPr sz="1200" spc="-5" dirty="0">
                <a:latin typeface="Times New Roman"/>
                <a:cs typeface="Times New Roman"/>
              </a:rPr>
              <a:t>comma </a:t>
            </a:r>
            <a:r>
              <a:rPr sz="1200" dirty="0">
                <a:latin typeface="Times New Roman"/>
                <a:cs typeface="Times New Roman"/>
              </a:rPr>
              <a:t>4, del  </a:t>
            </a:r>
            <a:r>
              <a:rPr sz="1200" spc="-5" dirty="0">
                <a:latin typeface="Times New Roman"/>
                <a:cs typeface="Times New Roman"/>
              </a:rPr>
              <a:t>decreto interministeriale </a:t>
            </a:r>
            <a:r>
              <a:rPr sz="1200" dirty="0">
                <a:latin typeface="Times New Roman"/>
                <a:cs typeface="Times New Roman"/>
              </a:rPr>
              <a:t>29 </a:t>
            </a:r>
            <a:r>
              <a:rPr sz="1200" spc="-5" dirty="0">
                <a:latin typeface="Times New Roman"/>
                <a:cs typeface="Times New Roman"/>
              </a:rPr>
              <a:t>novembre </a:t>
            </a:r>
            <a:r>
              <a:rPr sz="1200" dirty="0">
                <a:latin typeface="Times New Roman"/>
                <a:cs typeface="Times New Roman"/>
              </a:rPr>
              <a:t>2007, </a:t>
            </a:r>
            <a:r>
              <a:rPr sz="1200" spc="-5" dirty="0">
                <a:latin typeface="Times New Roman"/>
                <a:cs typeface="Times New Roman"/>
              </a:rPr>
              <a:t>evidenzia </a:t>
            </a:r>
            <a:r>
              <a:rPr sz="1200" dirty="0">
                <a:latin typeface="Times New Roman"/>
                <a:cs typeface="Times New Roman"/>
              </a:rPr>
              <a:t>un </a:t>
            </a:r>
            <a:r>
              <a:rPr sz="1200" i="1" spc="-5" dirty="0">
                <a:latin typeface="Times New Roman"/>
                <a:cs typeface="Times New Roman"/>
              </a:rPr>
              <a:t>gap </a:t>
            </a:r>
            <a:r>
              <a:rPr sz="1200" dirty="0">
                <a:latin typeface="Times New Roman"/>
                <a:cs typeface="Times New Roman"/>
              </a:rPr>
              <a:t>di 47,3 </a:t>
            </a:r>
            <a:r>
              <a:rPr sz="1200" spc="-5" dirty="0">
                <a:latin typeface="Times New Roman"/>
                <a:cs typeface="Times New Roman"/>
              </a:rPr>
              <a:t>milioni di euro </a:t>
            </a:r>
            <a:r>
              <a:rPr sz="1200" dirty="0">
                <a:latin typeface="Times New Roman"/>
                <a:cs typeface="Times New Roman"/>
              </a:rPr>
              <a:t>tra il </a:t>
            </a:r>
            <a:r>
              <a:rPr sz="1200" spc="-5" dirty="0">
                <a:latin typeface="Times New Roman"/>
                <a:cs typeface="Times New Roman"/>
              </a:rPr>
              <a:t>patrimonio  </a:t>
            </a:r>
            <a:r>
              <a:rPr sz="1200" dirty="0">
                <a:latin typeface="Times New Roman"/>
                <a:cs typeface="Times New Roman"/>
              </a:rPr>
              <a:t>netto </a:t>
            </a:r>
            <a:r>
              <a:rPr sz="1200" spc="-5" dirty="0">
                <a:latin typeface="Times New Roman"/>
                <a:cs typeface="Times New Roman"/>
              </a:rPr>
              <a:t>al 31/12/2018 indicato nel BT </a:t>
            </a:r>
            <a:r>
              <a:rPr sz="1200" dirty="0">
                <a:latin typeface="Times New Roman"/>
                <a:cs typeface="Times New Roman"/>
              </a:rPr>
              <a:t>(1.501,0 </a:t>
            </a:r>
            <a:r>
              <a:rPr sz="1200" spc="-5" dirty="0">
                <a:latin typeface="Times New Roman"/>
                <a:cs typeface="Times New Roman"/>
              </a:rPr>
              <a:t>milioni di euro) rispetto </a:t>
            </a:r>
            <a:r>
              <a:rPr sz="1200" dirty="0">
                <a:latin typeface="Times New Roman"/>
                <a:cs typeface="Times New Roman"/>
              </a:rPr>
              <a:t>a quello </a:t>
            </a:r>
            <a:r>
              <a:rPr sz="1200" spc="-5" dirty="0">
                <a:latin typeface="Times New Roman"/>
                <a:cs typeface="Times New Roman"/>
              </a:rPr>
              <a:t>del consuntivo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esame  </a:t>
            </a:r>
            <a:r>
              <a:rPr sz="1200" dirty="0">
                <a:latin typeface="Times New Roman"/>
                <a:cs typeface="Times New Roman"/>
              </a:rPr>
              <a:t>(1.453,7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euro). Ciò </a:t>
            </a:r>
            <a:r>
              <a:rPr sz="1200" dirty="0">
                <a:latin typeface="Times New Roman"/>
                <a:cs typeface="Times New Roman"/>
              </a:rPr>
              <a:t>in quanto, </a:t>
            </a:r>
            <a:r>
              <a:rPr sz="1200" spc="-5" dirty="0">
                <a:latin typeface="Times New Roman"/>
                <a:cs typeface="Times New Roman"/>
              </a:rPr>
              <a:t>come riportato nella relazione dell’attuario,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patrimonio </a:t>
            </a:r>
            <a:r>
              <a:rPr sz="1200" dirty="0">
                <a:latin typeface="Times New Roman"/>
                <a:cs typeface="Times New Roman"/>
              </a:rPr>
              <a:t>al  31/12/2017 </a:t>
            </a:r>
            <a:r>
              <a:rPr sz="1200" spc="-5" dirty="0">
                <a:latin typeface="Times New Roman"/>
                <a:cs typeface="Times New Roman"/>
              </a:rPr>
              <a:t>“</a:t>
            </a:r>
            <a:r>
              <a:rPr sz="1200" i="1" spc="-5" dirty="0">
                <a:latin typeface="Times New Roman"/>
                <a:cs typeface="Times New Roman"/>
              </a:rPr>
              <a:t>comunicato dall’Amministrazione risulta pari </a:t>
            </a:r>
            <a:r>
              <a:rPr sz="1200" i="1" dirty="0">
                <a:latin typeface="Times New Roman"/>
                <a:cs typeface="Times New Roman"/>
              </a:rPr>
              <a:t>a 1.468,7 </a:t>
            </a:r>
            <a:r>
              <a:rPr sz="1200" i="1" spc="-5" dirty="0">
                <a:latin typeface="Times New Roman"/>
                <a:cs typeface="Times New Roman"/>
              </a:rPr>
              <a:t>milioni </a:t>
            </a:r>
            <a:r>
              <a:rPr sz="1200" i="1" dirty="0">
                <a:latin typeface="Times New Roman"/>
                <a:cs typeface="Times New Roman"/>
              </a:rPr>
              <a:t>di </a:t>
            </a:r>
            <a:r>
              <a:rPr sz="1200" i="1" spc="-5" dirty="0">
                <a:latin typeface="Times New Roman"/>
                <a:cs typeface="Times New Roman"/>
              </a:rPr>
              <a:t>euro” </a:t>
            </a:r>
            <a:r>
              <a:rPr sz="1200" spc="-5" dirty="0">
                <a:latin typeface="Times New Roman"/>
                <a:cs typeface="Times New Roman"/>
              </a:rPr>
              <a:t>mentre l’effettivo  patrimonio </a:t>
            </a:r>
            <a:r>
              <a:rPr sz="1200" dirty="0">
                <a:latin typeface="Times New Roman"/>
                <a:cs typeface="Times New Roman"/>
              </a:rPr>
              <a:t>netto al </a:t>
            </a:r>
            <a:r>
              <a:rPr sz="1200" spc="-5" dirty="0">
                <a:latin typeface="Times New Roman"/>
                <a:cs typeface="Times New Roman"/>
              </a:rPr>
              <a:t>31/12/2017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pari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1.433,8 milioni </a:t>
            </a:r>
            <a:r>
              <a:rPr sz="1200" dirty="0">
                <a:latin typeface="Times New Roman"/>
                <a:cs typeface="Times New Roman"/>
              </a:rPr>
              <a:t>di euro. </a:t>
            </a:r>
            <a:r>
              <a:rPr sz="1200" spc="-5" dirty="0">
                <a:latin typeface="Times New Roman"/>
                <a:cs typeface="Times New Roman"/>
              </a:rPr>
              <a:t>Inoltre, l’avanzo dell’esercizio </a:t>
            </a:r>
            <a:r>
              <a:rPr sz="1200" dirty="0">
                <a:latin typeface="Times New Roman"/>
                <a:cs typeface="Times New Roman"/>
              </a:rPr>
              <a:t>2018 è  </a:t>
            </a:r>
            <a:r>
              <a:rPr sz="1200" spc="-5" dirty="0">
                <a:latin typeface="Times New Roman"/>
                <a:cs typeface="Times New Roman"/>
              </a:rPr>
              <a:t>inferiore </a:t>
            </a:r>
            <a:r>
              <a:rPr sz="1200" dirty="0">
                <a:latin typeface="Times New Roman"/>
                <a:cs typeface="Times New Roman"/>
              </a:rPr>
              <a:t>di 12,4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euro rispetto </a:t>
            </a:r>
            <a:r>
              <a:rPr sz="1200" dirty="0">
                <a:latin typeface="Times New Roman"/>
                <a:cs typeface="Times New Roman"/>
              </a:rPr>
              <a:t>a quello </a:t>
            </a:r>
            <a:r>
              <a:rPr sz="1200" spc="-5" dirty="0">
                <a:latin typeface="Times New Roman"/>
                <a:cs typeface="Times New Roman"/>
              </a:rPr>
              <a:t>preventivato </a:t>
            </a:r>
            <a:r>
              <a:rPr sz="1200" dirty="0">
                <a:latin typeface="Times New Roman"/>
                <a:cs typeface="Times New Roman"/>
              </a:rPr>
              <a:t>nel </a:t>
            </a:r>
            <a:r>
              <a:rPr sz="1200" spc="-5" dirty="0">
                <a:latin typeface="Times New Roman"/>
                <a:cs typeface="Times New Roman"/>
              </a:rPr>
              <a:t>bilancio tecnico </a:t>
            </a:r>
            <a:r>
              <a:rPr sz="1200" dirty="0">
                <a:latin typeface="Times New Roman"/>
                <a:cs typeface="Times New Roman"/>
              </a:rPr>
              <a:t>a causa,  </a:t>
            </a:r>
            <a:r>
              <a:rPr sz="1200" spc="-5" dirty="0">
                <a:latin typeface="Times New Roman"/>
                <a:cs typeface="Times New Roman"/>
              </a:rPr>
              <a:t>sostanzialmente,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“poste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contemplate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nel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bilancio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tecnico”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(accantonamenti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vari,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proventi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oneri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76318" y="1837137"/>
          <a:ext cx="5900420" cy="744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4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3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spc="-5" dirty="0">
                          <a:latin typeface="Carlito"/>
                          <a:cs typeface="Carlito"/>
                        </a:rPr>
                        <a:t>consuntivo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2016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spc="-5" dirty="0">
                          <a:latin typeface="Carlito"/>
                          <a:cs typeface="Carlito"/>
                        </a:rPr>
                        <a:t>consuntivo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2017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spc="-5" dirty="0">
                          <a:latin typeface="Carlito"/>
                          <a:cs typeface="Carlito"/>
                        </a:rPr>
                        <a:t>consuntivo</a:t>
                      </a:r>
                      <a:r>
                        <a:rPr sz="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spc="-10" dirty="0">
                          <a:latin typeface="Carlito"/>
                          <a:cs typeface="Carlito"/>
                        </a:rPr>
                        <a:t>2018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65">
                <a:tc>
                  <a:txBody>
                    <a:bodyPr/>
                    <a:lstStyle/>
                    <a:p>
                      <a:pPr marL="2413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patrimonio netto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1.411.355.192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1.433.830.592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1.453.702.058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066">
                <a:tc>
                  <a:txBody>
                    <a:bodyPr/>
                    <a:lstStyle/>
                    <a:p>
                      <a:pPr marL="2413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prestazioni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pens.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203.667.870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205.221.709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207.317.521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62">
                <a:tc>
                  <a:txBody>
                    <a:bodyPr/>
                    <a:lstStyle/>
                    <a:p>
                      <a:pPr marL="2413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indice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pn/pensioni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310"/>
                        </a:lnSpc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6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,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93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310"/>
                        </a:lnSpc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6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,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99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310"/>
                        </a:lnSpc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7</a:t>
                      </a:r>
                      <a:r>
                        <a:rPr sz="1100" dirty="0">
                          <a:latin typeface="Carlito"/>
                          <a:cs typeface="Carlito"/>
                        </a:rPr>
                        <a:t>,</a:t>
                      </a:r>
                      <a:r>
                        <a:rPr sz="1100" spc="-5" dirty="0">
                          <a:latin typeface="Carlito"/>
                          <a:cs typeface="Carlito"/>
                        </a:rPr>
                        <a:t>01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63333" y="143814"/>
            <a:ext cx="6553200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265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121920" algn="just">
              <a:lnSpc>
                <a:spcPct val="143700"/>
              </a:lnSpc>
            </a:pPr>
            <a:r>
              <a:rPr sz="1200" spc="-5" dirty="0">
                <a:latin typeface="Times New Roman"/>
                <a:cs typeface="Times New Roman"/>
              </a:rPr>
              <a:t>straordinari). Alla luce </a:t>
            </a:r>
            <a:r>
              <a:rPr sz="1200" dirty="0">
                <a:latin typeface="Times New Roman"/>
                <a:cs typeface="Times New Roman"/>
              </a:rPr>
              <a:t>di quanto </a:t>
            </a:r>
            <a:r>
              <a:rPr sz="1200" spc="-5" dirty="0">
                <a:latin typeface="Times New Roman"/>
                <a:cs typeface="Times New Roman"/>
              </a:rPr>
              <a:t>precede, appare opportuno invitare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fornire chiarimenti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merito. </a:t>
            </a:r>
            <a:r>
              <a:rPr sz="1200" dirty="0">
                <a:latin typeface="Times New Roman"/>
                <a:cs typeface="Times New Roman"/>
              </a:rPr>
              <a:t>In ogni caso, il valore </a:t>
            </a:r>
            <a:r>
              <a:rPr sz="1200" spc="-5" dirty="0">
                <a:latin typeface="Times New Roman"/>
                <a:cs typeface="Times New Roman"/>
              </a:rPr>
              <a:t>del patrimonio </a:t>
            </a:r>
            <a:r>
              <a:rPr sz="1200" dirty="0">
                <a:latin typeface="Times New Roman"/>
                <a:cs typeface="Times New Roman"/>
              </a:rPr>
              <a:t>netto </a:t>
            </a:r>
            <a:r>
              <a:rPr sz="1200" spc="-5" dirty="0">
                <a:latin typeface="Times New Roman"/>
                <a:cs typeface="Times New Roman"/>
              </a:rPr>
              <a:t>rilevato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consuntivo garantisce </a:t>
            </a:r>
            <a:r>
              <a:rPr sz="1200" dirty="0">
                <a:latin typeface="Times New Roman"/>
                <a:cs typeface="Times New Roman"/>
              </a:rPr>
              <a:t>7,01 volte il valore  delle </a:t>
            </a:r>
            <a:r>
              <a:rPr sz="1200" spc="-5" dirty="0">
                <a:latin typeface="Times New Roman"/>
                <a:cs typeface="Times New Roman"/>
              </a:rPr>
              <a:t>pensioni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essere.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Tabella </a:t>
            </a:r>
            <a:r>
              <a:rPr sz="900" i="1" dirty="0">
                <a:latin typeface="Times New Roman"/>
                <a:cs typeface="Times New Roman"/>
              </a:rPr>
              <a:t>3 – </a:t>
            </a:r>
            <a:r>
              <a:rPr sz="900" i="1" spc="-5" dirty="0">
                <a:latin typeface="Times New Roman"/>
                <a:cs typeface="Times New Roman"/>
              </a:rPr>
              <a:t>Rapporto patrimonio netto /pensioni </a:t>
            </a:r>
            <a:r>
              <a:rPr sz="900" i="1" dirty="0">
                <a:latin typeface="Times New Roman"/>
                <a:cs typeface="Times New Roman"/>
              </a:rPr>
              <a:t>2016 2017 e </a:t>
            </a:r>
            <a:r>
              <a:rPr sz="900" i="1" spc="-5" dirty="0">
                <a:latin typeface="Times New Roman"/>
                <a:cs typeface="Times New Roman"/>
              </a:rPr>
              <a:t>2018 </a:t>
            </a:r>
            <a:r>
              <a:rPr sz="900" i="1" dirty="0">
                <a:latin typeface="Times New Roman"/>
                <a:cs typeface="Times New Roman"/>
              </a:rPr>
              <a:t>e </a:t>
            </a:r>
            <a:r>
              <a:rPr sz="900" i="1" spc="-5" dirty="0">
                <a:latin typeface="Times New Roman"/>
                <a:cs typeface="Times New Roman"/>
              </a:rPr>
              <a:t>relativo</a:t>
            </a:r>
            <a:r>
              <a:rPr sz="900" i="1" spc="35" dirty="0">
                <a:latin typeface="Times New Roman"/>
                <a:cs typeface="Times New Roman"/>
              </a:rPr>
              <a:t> </a:t>
            </a:r>
            <a:r>
              <a:rPr sz="900" i="1" spc="-5" dirty="0">
                <a:latin typeface="Times New Roman"/>
                <a:cs typeface="Times New Roman"/>
              </a:rPr>
              <a:t>grafico</a:t>
            </a:r>
            <a:endParaRPr sz="9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267361" y="3103247"/>
            <a:ext cx="2499360" cy="1459865"/>
            <a:chOff x="2267361" y="3103247"/>
            <a:chExt cx="2499360" cy="1459865"/>
          </a:xfrm>
        </p:grpSpPr>
        <p:sp>
          <p:nvSpPr>
            <p:cNvPr id="5" name="object 5"/>
            <p:cNvSpPr/>
            <p:nvPr/>
          </p:nvSpPr>
          <p:spPr>
            <a:xfrm>
              <a:off x="2777156" y="4526335"/>
              <a:ext cx="1985010" cy="32384"/>
            </a:xfrm>
            <a:custGeom>
              <a:avLst/>
              <a:gdLst/>
              <a:ahLst/>
              <a:cxnLst/>
              <a:rect l="l" t="t" r="r" b="b"/>
              <a:pathLst>
                <a:path w="1985010" h="32385">
                  <a:moveTo>
                    <a:pt x="0" y="0"/>
                  </a:moveTo>
                  <a:lnTo>
                    <a:pt x="0" y="32205"/>
                  </a:lnTo>
                </a:path>
                <a:path w="1985010" h="32385">
                  <a:moveTo>
                    <a:pt x="992285" y="0"/>
                  </a:moveTo>
                  <a:lnTo>
                    <a:pt x="992285" y="32205"/>
                  </a:lnTo>
                </a:path>
                <a:path w="1985010" h="32385">
                  <a:moveTo>
                    <a:pt x="1984570" y="0"/>
                  </a:moveTo>
                  <a:lnTo>
                    <a:pt x="1984570" y="32205"/>
                  </a:lnTo>
                </a:path>
              </a:pathLst>
            </a:custGeom>
            <a:ln w="8478">
              <a:solidFill>
                <a:srgbClr val="8787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81013" y="3116900"/>
              <a:ext cx="1985010" cy="878205"/>
            </a:xfrm>
            <a:custGeom>
              <a:avLst/>
              <a:gdLst/>
              <a:ahLst/>
              <a:cxnLst/>
              <a:rect l="l" t="t" r="r" b="b"/>
              <a:pathLst>
                <a:path w="1985010" h="878204">
                  <a:moveTo>
                    <a:pt x="0" y="878036"/>
                  </a:moveTo>
                  <a:lnTo>
                    <a:pt x="992285" y="269513"/>
                  </a:lnTo>
                  <a:lnTo>
                    <a:pt x="1984570" y="0"/>
                  </a:lnTo>
                </a:path>
              </a:pathLst>
            </a:custGeom>
            <a:ln w="27123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80630" y="3025367"/>
          <a:ext cx="2989580" cy="1505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271"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7,01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9525">
                      <a:solidFill>
                        <a:srgbClr val="878787"/>
                      </a:solidFill>
                      <a:prstDash val="solid"/>
                    </a:lnL>
                    <a:lnT w="9525">
                      <a:solidFill>
                        <a:srgbClr val="878787"/>
                      </a:solidFill>
                      <a:prstDash val="solid"/>
                    </a:lnT>
                    <a:lnB w="9525">
                      <a:solidFill>
                        <a:srgbClr val="87878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  <a:tabLst>
                          <a:tab pos="1596390" algn="l"/>
                          <a:tab pos="2976245" algn="l"/>
                        </a:tabLst>
                      </a:pPr>
                      <a:r>
                        <a:rPr sz="1000" u="sng" dirty="0">
                          <a:uFill>
                            <a:solidFill>
                              <a:srgbClr val="878787"/>
                            </a:solidFill>
                          </a:uFill>
                          <a:latin typeface="Carlito"/>
                          <a:cs typeface="Carlito"/>
                        </a:rPr>
                        <a:t> 	6,99	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56515" marB="0">
                    <a:lnL w="9525">
                      <a:solidFill>
                        <a:srgbClr val="878787"/>
                      </a:solidFill>
                      <a:prstDash val="solid"/>
                    </a:lnL>
                    <a:lnT w="9525">
                      <a:solidFill>
                        <a:srgbClr val="878787"/>
                      </a:solidFill>
                      <a:prstDash val="solid"/>
                    </a:lnT>
                    <a:lnB w="9525">
                      <a:solidFill>
                        <a:srgbClr val="87878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78787"/>
                      </a:solidFill>
                      <a:prstDash val="solid"/>
                    </a:lnL>
                    <a:lnT w="9525">
                      <a:solidFill>
                        <a:srgbClr val="878787"/>
                      </a:solidFill>
                      <a:prstDash val="solid"/>
                    </a:lnT>
                    <a:lnB w="9525">
                      <a:solidFill>
                        <a:srgbClr val="87878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576">
                <a:tc>
                  <a:txBody>
                    <a:bodyPr/>
                    <a:lstStyle/>
                    <a:p>
                      <a:pPr marL="6045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latin typeface="Carlito"/>
                          <a:cs typeface="Carlito"/>
                        </a:rPr>
                        <a:t>6,93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9525">
                      <a:solidFill>
                        <a:srgbClr val="878787"/>
                      </a:solidFill>
                      <a:prstDash val="solid"/>
                    </a:lnL>
                    <a:lnT w="9525">
                      <a:solidFill>
                        <a:srgbClr val="878787"/>
                      </a:solidFill>
                      <a:prstDash val="solid"/>
                    </a:lnT>
                    <a:lnB w="9525">
                      <a:solidFill>
                        <a:srgbClr val="87878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78787"/>
                      </a:solidFill>
                      <a:prstDash val="solid"/>
                    </a:lnL>
                    <a:lnT w="9525">
                      <a:solidFill>
                        <a:srgbClr val="878787"/>
                      </a:solidFill>
                      <a:prstDash val="solid"/>
                    </a:lnT>
                    <a:lnB w="9525">
                      <a:solidFill>
                        <a:srgbClr val="87878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78787"/>
                      </a:solidFill>
                      <a:prstDash val="solid"/>
                    </a:lnL>
                    <a:lnT w="9525">
                      <a:solidFill>
                        <a:srgbClr val="878787"/>
                      </a:solidFill>
                      <a:prstDash val="solid"/>
                    </a:lnT>
                    <a:lnB w="9525">
                      <a:solidFill>
                        <a:srgbClr val="87878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429439" y="2865276"/>
            <a:ext cx="251460" cy="1735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dirty="0">
                <a:latin typeface="Carlito"/>
                <a:cs typeface="Carlito"/>
              </a:rPr>
              <a:t>7,02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000" dirty="0">
                <a:latin typeface="Carlito"/>
                <a:cs typeface="Carlito"/>
              </a:rPr>
              <a:t>7,00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00" dirty="0">
                <a:latin typeface="Carlito"/>
                <a:cs typeface="Carlito"/>
              </a:rPr>
              <a:t>6,98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000" dirty="0">
                <a:latin typeface="Carlito"/>
                <a:cs typeface="Carlito"/>
              </a:rPr>
              <a:t>6,96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000" dirty="0">
                <a:latin typeface="Carlito"/>
                <a:cs typeface="Carlito"/>
              </a:rPr>
              <a:t>6,94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00" dirty="0">
                <a:latin typeface="Carlito"/>
                <a:cs typeface="Carlito"/>
              </a:rPr>
              <a:t>6,92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000" dirty="0">
                <a:latin typeface="Carlito"/>
                <a:cs typeface="Carlito"/>
              </a:rPr>
              <a:t>6,90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00" dirty="0">
                <a:latin typeface="Carlito"/>
                <a:cs typeface="Carlito"/>
              </a:rPr>
              <a:t>6,88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27087" y="4573315"/>
            <a:ext cx="7099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rlito"/>
                <a:cs typeface="Carlito"/>
              </a:rPr>
              <a:t>consuntivo</a:t>
            </a:r>
            <a:r>
              <a:rPr sz="800" spc="-4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2016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9441" y="4573315"/>
            <a:ext cx="7099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rlito"/>
                <a:cs typeface="Carlito"/>
              </a:rPr>
              <a:t>consuntivo</a:t>
            </a:r>
            <a:r>
              <a:rPr sz="800" spc="-4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2017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11795" y="4573315"/>
            <a:ext cx="7099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rlito"/>
                <a:cs typeface="Carlito"/>
              </a:rPr>
              <a:t>consuntivo</a:t>
            </a:r>
            <a:r>
              <a:rPr sz="800" spc="-4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2018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3108" y="2702944"/>
            <a:ext cx="17983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rlito"/>
                <a:cs typeface="Carlito"/>
              </a:rPr>
              <a:t>indice</a:t>
            </a:r>
            <a:r>
              <a:rPr sz="1800" b="1" spc="-20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pn/pensioni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30500" y="415257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254" y="0"/>
                </a:lnTo>
              </a:path>
            </a:pathLst>
          </a:custGeom>
          <a:ln w="2712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87580" y="4067512"/>
            <a:ext cx="7943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rlito"/>
                <a:cs typeface="Carlito"/>
              </a:rPr>
              <a:t>indice</a:t>
            </a:r>
            <a:r>
              <a:rPr sz="800" spc="-2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pn/pensioni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09027" y="2630690"/>
            <a:ext cx="4888865" cy="2651125"/>
          </a:xfrm>
          <a:custGeom>
            <a:avLst/>
            <a:gdLst/>
            <a:ahLst/>
            <a:cxnLst/>
            <a:rect l="l" t="t" r="r" b="b"/>
            <a:pathLst>
              <a:path w="4888865" h="2651125">
                <a:moveTo>
                  <a:pt x="0" y="0"/>
                </a:moveTo>
                <a:lnTo>
                  <a:pt x="4888560" y="0"/>
                </a:lnTo>
                <a:lnTo>
                  <a:pt x="4888560" y="2650972"/>
                </a:lnTo>
                <a:lnTo>
                  <a:pt x="0" y="2650972"/>
                </a:lnTo>
                <a:lnTo>
                  <a:pt x="0" y="0"/>
                </a:lnTo>
                <a:close/>
              </a:path>
            </a:pathLst>
          </a:custGeom>
          <a:ln w="10172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8505" y="5489701"/>
            <a:ext cx="16090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Times New Roman"/>
                <a:cs typeface="Times New Roman"/>
              </a:rPr>
              <a:t>Fonte: Elaborazione RGS su dati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CNN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5</a:t>
            </a:fld>
            <a:r>
              <a:rPr spc="-5" dirty="0"/>
              <a:t>/8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63372" y="5816600"/>
            <a:ext cx="6436360" cy="265303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003300" algn="just">
              <a:lnSpc>
                <a:spcPct val="100000"/>
              </a:lnSpc>
              <a:spcBef>
                <a:spcPts val="720"/>
              </a:spcBef>
            </a:pPr>
            <a:r>
              <a:rPr sz="12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1.2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Gestione patrimoniale</a:t>
            </a:r>
            <a:endParaRPr sz="1200">
              <a:latin typeface="Times New Roman"/>
              <a:cs typeface="Times New Roman"/>
            </a:endParaRPr>
          </a:p>
          <a:p>
            <a:pPr marL="12700" marR="5715" indent="990600" algn="just">
              <a:lnSpc>
                <a:spcPts val="2070"/>
              </a:lnSpc>
              <a:spcBef>
                <a:spcPts val="170"/>
              </a:spcBef>
            </a:pPr>
            <a:r>
              <a:rPr sz="1200" spc="-5" dirty="0">
                <a:latin typeface="Times New Roman"/>
                <a:cs typeface="Times New Roman"/>
              </a:rPr>
              <a:t>La </a:t>
            </a:r>
            <a:r>
              <a:rPr sz="1200" b="1" spc="-5" dirty="0">
                <a:latin typeface="Times New Roman"/>
                <a:cs typeface="Times New Roman"/>
              </a:rPr>
              <a:t>gestione immobiliare </a:t>
            </a:r>
            <a:r>
              <a:rPr sz="1200" dirty="0">
                <a:latin typeface="Times New Roman"/>
                <a:cs typeface="Times New Roman"/>
              </a:rPr>
              <a:t>netta </a:t>
            </a:r>
            <a:r>
              <a:rPr sz="1200" spc="-5" dirty="0">
                <a:latin typeface="Times New Roman"/>
                <a:cs typeface="Times New Roman"/>
              </a:rPr>
              <a:t>presenta </a:t>
            </a:r>
            <a:r>
              <a:rPr sz="1200" dirty="0">
                <a:latin typeface="Times New Roman"/>
                <a:cs typeface="Times New Roman"/>
              </a:rPr>
              <a:t>una </a:t>
            </a:r>
            <a:r>
              <a:rPr sz="1200" spc="-5" dirty="0">
                <a:latin typeface="Times New Roman"/>
                <a:cs typeface="Times New Roman"/>
              </a:rPr>
              <a:t>forte riduzione derivante, sostanzialmente,  </a:t>
            </a:r>
            <a:r>
              <a:rPr sz="1200" dirty="0">
                <a:latin typeface="Times New Roman"/>
                <a:cs typeface="Times New Roman"/>
              </a:rPr>
              <a:t>dal </a:t>
            </a:r>
            <a:r>
              <a:rPr sz="1200" spc="-5" dirty="0">
                <a:latin typeface="Times New Roman"/>
                <a:cs typeface="Times New Roman"/>
              </a:rPr>
              <a:t>venir meno, nell’esercizio </a:t>
            </a:r>
            <a:r>
              <a:rPr sz="1200" dirty="0">
                <a:latin typeface="Times New Roman"/>
                <a:cs typeface="Times New Roman"/>
              </a:rPr>
              <a:t>2018, delle </a:t>
            </a:r>
            <a:r>
              <a:rPr sz="1200" spc="-5" dirty="0">
                <a:latin typeface="Times New Roman"/>
                <a:cs typeface="Times New Roman"/>
              </a:rPr>
              <a:t>plusvalenze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alienazioni registrate nel precedente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esercizio.</a:t>
            </a:r>
            <a:endParaRPr sz="1200">
              <a:latin typeface="Times New Roman"/>
              <a:cs typeface="Times New Roman"/>
            </a:endParaRPr>
          </a:p>
          <a:p>
            <a:pPr marL="12700" marR="5715" indent="990600" algn="just">
              <a:lnSpc>
                <a:spcPts val="2070"/>
              </a:lnSpc>
            </a:pP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tasso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rendimento lordo del patrimonio immobiliare da reddito nel </a:t>
            </a:r>
            <a:r>
              <a:rPr sz="1200" dirty="0">
                <a:latin typeface="Times New Roman"/>
                <a:cs typeface="Times New Roman"/>
              </a:rPr>
              <a:t>2018 è </a:t>
            </a:r>
            <a:r>
              <a:rPr sz="1200" spc="-5" dirty="0">
                <a:latin typeface="Times New Roman"/>
                <a:cs typeface="Times New Roman"/>
              </a:rPr>
              <a:t>pari </a:t>
            </a:r>
            <a:r>
              <a:rPr sz="1200" dirty="0">
                <a:latin typeface="Times New Roman"/>
                <a:cs typeface="Times New Roman"/>
              </a:rPr>
              <a:t>al  4,06%, </a:t>
            </a:r>
            <a:r>
              <a:rPr sz="1200" spc="-5" dirty="0">
                <a:latin typeface="Times New Roman"/>
                <a:cs typeface="Times New Roman"/>
              </a:rPr>
              <a:t>percentuale </a:t>
            </a:r>
            <a:r>
              <a:rPr sz="1200" dirty="0">
                <a:latin typeface="Times New Roman"/>
                <a:cs typeface="Times New Roman"/>
              </a:rPr>
              <a:t>che </a:t>
            </a:r>
            <a:r>
              <a:rPr sz="1200" spc="-5" dirty="0">
                <a:latin typeface="Times New Roman"/>
                <a:cs typeface="Times New Roman"/>
              </a:rPr>
              <a:t>si riduce all’1,82% </a:t>
            </a:r>
            <a:r>
              <a:rPr sz="1200" dirty="0">
                <a:latin typeface="Times New Roman"/>
                <a:cs typeface="Times New Roman"/>
              </a:rPr>
              <a:t>ove </a:t>
            </a:r>
            <a:r>
              <a:rPr sz="1200" spc="-5" dirty="0">
                <a:latin typeface="Times New Roman"/>
                <a:cs typeface="Times New Roman"/>
              </a:rPr>
              <a:t>si consideri il rendimento </a:t>
            </a:r>
            <a:r>
              <a:rPr sz="1200" dirty="0">
                <a:latin typeface="Times New Roman"/>
                <a:cs typeface="Times New Roman"/>
              </a:rPr>
              <a:t>al </a:t>
            </a:r>
            <a:r>
              <a:rPr sz="1200" spc="-5" dirty="0">
                <a:latin typeface="Times New Roman"/>
                <a:cs typeface="Times New Roman"/>
              </a:rPr>
              <a:t>netto degli oneri di gestione 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fiscali.</a:t>
            </a:r>
            <a:endParaRPr sz="1200">
              <a:latin typeface="Times New Roman"/>
              <a:cs typeface="Times New Roman"/>
            </a:endParaRPr>
          </a:p>
          <a:p>
            <a:pPr marL="12700" marR="5080" indent="990600" algn="just">
              <a:lnSpc>
                <a:spcPts val="2070"/>
              </a:lnSpc>
            </a:pPr>
            <a:r>
              <a:rPr sz="1200" spc="-5" dirty="0">
                <a:latin typeface="Times New Roman"/>
                <a:cs typeface="Times New Roman"/>
              </a:rPr>
              <a:t>Anche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b="1" spc="-5" dirty="0">
                <a:latin typeface="Times New Roman"/>
                <a:cs typeface="Times New Roman"/>
              </a:rPr>
              <a:t>gestione mobiliare </a:t>
            </a:r>
            <a:r>
              <a:rPr sz="1200" spc="-5" dirty="0">
                <a:latin typeface="Times New Roman"/>
                <a:cs typeface="Times New Roman"/>
              </a:rPr>
              <a:t>presenta </a:t>
            </a:r>
            <a:r>
              <a:rPr sz="1200" dirty="0">
                <a:latin typeface="Times New Roman"/>
                <a:cs typeface="Times New Roman"/>
              </a:rPr>
              <a:t>un </a:t>
            </a:r>
            <a:r>
              <a:rPr sz="1200" spc="-5" dirty="0">
                <a:latin typeface="Times New Roman"/>
                <a:cs typeface="Times New Roman"/>
              </a:rPr>
              <a:t>cospicuo ridimensionamento rispetto </a:t>
            </a:r>
            <a:r>
              <a:rPr sz="1200" dirty="0">
                <a:latin typeface="Times New Roman"/>
                <a:cs typeface="Times New Roman"/>
              </a:rPr>
              <a:t>al  decorso </a:t>
            </a:r>
            <a:r>
              <a:rPr sz="1200" spc="-5" dirty="0">
                <a:latin typeface="Times New Roman"/>
                <a:cs typeface="Times New Roman"/>
              </a:rPr>
              <a:t>esercizio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oltre </a:t>
            </a:r>
            <a:r>
              <a:rPr sz="1200" dirty="0">
                <a:latin typeface="Times New Roman"/>
                <a:cs typeface="Times New Roman"/>
              </a:rPr>
              <a:t>15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euro connesso, essenzialmente, alle minori eccedenze realizzate  </a:t>
            </a:r>
            <a:r>
              <a:rPr sz="1200" dirty="0">
                <a:latin typeface="Times New Roman"/>
                <a:cs typeface="Times New Roman"/>
              </a:rPr>
              <a:t>nel </a:t>
            </a:r>
            <a:r>
              <a:rPr sz="1200" spc="-5" dirty="0">
                <a:latin typeface="Times New Roman"/>
                <a:cs typeface="Times New Roman"/>
              </a:rPr>
              <a:t>comparto </a:t>
            </a:r>
            <a:r>
              <a:rPr sz="1200" dirty="0">
                <a:latin typeface="Times New Roman"/>
                <a:cs typeface="Times New Roman"/>
              </a:rPr>
              <a:t>dei </a:t>
            </a:r>
            <a:r>
              <a:rPr sz="1200" spc="-5" dirty="0">
                <a:latin typeface="Times New Roman"/>
                <a:cs typeface="Times New Roman"/>
              </a:rPr>
              <a:t>Fondi comuni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investimento </a:t>
            </a:r>
            <a:r>
              <a:rPr sz="1200" dirty="0">
                <a:latin typeface="Times New Roman"/>
                <a:cs typeface="Times New Roman"/>
              </a:rPr>
              <a:t>e gestioni </a:t>
            </a:r>
            <a:r>
              <a:rPr sz="1200" spc="-5" dirty="0">
                <a:latin typeface="Times New Roman"/>
                <a:cs typeface="Times New Roman"/>
              </a:rPr>
              <a:t>esterne </a:t>
            </a:r>
            <a:r>
              <a:rPr sz="1200" dirty="0">
                <a:latin typeface="Times New Roman"/>
                <a:cs typeface="Times New Roman"/>
              </a:rPr>
              <a:t>che, </a:t>
            </a:r>
            <a:r>
              <a:rPr sz="1200" spc="-5" dirty="0">
                <a:latin typeface="Times New Roman"/>
                <a:cs typeface="Times New Roman"/>
              </a:rPr>
              <a:t>nel </a:t>
            </a:r>
            <a:r>
              <a:rPr sz="1200" dirty="0">
                <a:latin typeface="Times New Roman"/>
                <a:cs typeface="Times New Roman"/>
              </a:rPr>
              <a:t>2017, avevano </a:t>
            </a:r>
            <a:r>
              <a:rPr sz="1200" spc="-5" dirty="0">
                <a:latin typeface="Times New Roman"/>
                <a:cs typeface="Times New Roman"/>
              </a:rPr>
              <a:t>fatto registrare  oltre </a:t>
            </a:r>
            <a:r>
              <a:rPr sz="1200" dirty="0">
                <a:latin typeface="Times New Roman"/>
                <a:cs typeface="Times New Roman"/>
              </a:rPr>
              <a:t>9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plusvalenze.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6</a:t>
            </a:fld>
            <a:r>
              <a:rPr spc="-5" dirty="0"/>
              <a:t>/8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63372" y="959611"/>
            <a:ext cx="6108700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175"/>
              </a:spcBef>
            </a:pPr>
            <a:r>
              <a:rPr sz="900" i="1" spc="-5" dirty="0">
                <a:latin typeface="Times New Roman"/>
                <a:cs typeface="Times New Roman"/>
              </a:rPr>
              <a:t>Tabella </a:t>
            </a:r>
            <a:r>
              <a:rPr sz="900" i="1" dirty="0">
                <a:latin typeface="Times New Roman"/>
                <a:cs typeface="Times New Roman"/>
              </a:rPr>
              <a:t>4 – </a:t>
            </a:r>
            <a:r>
              <a:rPr sz="900" i="1" spc="-5" dirty="0">
                <a:latin typeface="Times New Roman"/>
                <a:cs typeface="Times New Roman"/>
              </a:rPr>
              <a:t>Composizione </a:t>
            </a:r>
            <a:r>
              <a:rPr sz="900" i="1" dirty="0">
                <a:latin typeface="Times New Roman"/>
                <a:cs typeface="Times New Roman"/>
              </a:rPr>
              <a:t>voci </a:t>
            </a:r>
            <a:r>
              <a:rPr sz="900" i="1" spc="-5" dirty="0">
                <a:latin typeface="Times New Roman"/>
                <a:cs typeface="Times New Roman"/>
              </a:rPr>
              <a:t>proventi </a:t>
            </a:r>
            <a:r>
              <a:rPr sz="900" i="1" dirty="0">
                <a:latin typeface="Times New Roman"/>
                <a:cs typeface="Times New Roman"/>
              </a:rPr>
              <a:t>e </a:t>
            </a:r>
            <a:r>
              <a:rPr sz="900" i="1" spc="-5" dirty="0">
                <a:latin typeface="Times New Roman"/>
                <a:cs typeface="Times New Roman"/>
              </a:rPr>
              <a:t>oneri finanziari esercizio </a:t>
            </a:r>
            <a:r>
              <a:rPr sz="900" i="1" dirty="0">
                <a:latin typeface="Times New Roman"/>
                <a:cs typeface="Times New Roman"/>
              </a:rPr>
              <a:t>2016, 2017 e 2018: </a:t>
            </a:r>
            <a:r>
              <a:rPr sz="900" i="1" spc="-5" dirty="0">
                <a:latin typeface="Times New Roman"/>
                <a:cs typeface="Times New Roman"/>
              </a:rPr>
              <a:t>confronto in valori assoluti </a:t>
            </a:r>
            <a:r>
              <a:rPr sz="900" i="1" dirty="0">
                <a:latin typeface="Times New Roman"/>
                <a:cs typeface="Times New Roman"/>
              </a:rPr>
              <a:t>e in </a:t>
            </a:r>
            <a:r>
              <a:rPr sz="900" i="1" spc="-5" dirty="0">
                <a:latin typeface="Times New Roman"/>
                <a:cs typeface="Times New Roman"/>
              </a:rPr>
              <a:t>variazioni  percentuali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6309" y="1246267"/>
          <a:ext cx="6471920" cy="217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94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1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b="1" spc="4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0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b="1" spc="4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0" dirty="0">
                          <a:latin typeface="Times New Roman"/>
                          <a:cs typeface="Times New Roman"/>
                        </a:rPr>
                        <a:t>2017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b="1" spc="40" dirty="0">
                          <a:latin typeface="Times New Roman"/>
                          <a:cs typeface="Times New Roman"/>
                        </a:rPr>
                        <a:t>consuntivo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50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3375">
                        <a:lnSpc>
                          <a:spcPts val="860"/>
                        </a:lnSpc>
                      </a:pPr>
                      <a:r>
                        <a:rPr sz="800" b="1" spc="6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800" b="1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40" dirty="0">
                          <a:latin typeface="Times New Roman"/>
                          <a:cs typeface="Times New Roman"/>
                        </a:rPr>
                        <a:t>V.A.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(2018)-(2017)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ts val="860"/>
                        </a:lnSpc>
                      </a:pPr>
                      <a:r>
                        <a:rPr sz="800" b="1" spc="6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800" b="1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100" dirty="0">
                          <a:latin typeface="Times New Roman"/>
                          <a:cs typeface="Times New Roman"/>
                        </a:rPr>
                        <a:t>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b="1" spc="4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018)-(2017)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48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15" dirty="0">
                          <a:latin typeface="Times New Roman"/>
                          <a:cs typeface="Times New Roman"/>
                        </a:rPr>
                        <a:t>ricavi gestione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immobiliare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08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10.315.158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24.676.734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9.828.675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848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059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147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20" dirty="0">
                          <a:latin typeface="Times New Roman"/>
                          <a:cs typeface="Times New Roman"/>
                        </a:rPr>
                        <a:t>proventi </a:t>
                      </a:r>
                      <a:r>
                        <a:rPr sz="750" spc="15" dirty="0">
                          <a:latin typeface="Times New Roman"/>
                          <a:cs typeface="Times New Roman"/>
                        </a:rPr>
                        <a:t>gestione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mobiiare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08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30.340.108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44.763.231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27.048.682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714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549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39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147"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totale proventi</a:t>
                      </a:r>
                      <a:r>
                        <a:rPr sz="7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g.patrimoniale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08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40.655.266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69.439.965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36.877.357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32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562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608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46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147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15" dirty="0">
                          <a:latin typeface="Times New Roman"/>
                          <a:cs typeface="Times New Roman"/>
                        </a:rPr>
                        <a:t>oneri gestione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immobiliare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342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064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065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986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417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308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2.648.678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32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146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15" dirty="0">
                          <a:latin typeface="Times New Roman"/>
                          <a:cs typeface="Times New Roman"/>
                        </a:rPr>
                        <a:t>oneri gestione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mobiliare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107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778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983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587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892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720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spc="45" dirty="0">
                          <a:latin typeface="Times New Roman"/>
                          <a:cs typeface="Times New Roman"/>
                        </a:rPr>
                        <a:t>2.090.867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147"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totale oneri</a:t>
                      </a:r>
                      <a:r>
                        <a:rPr sz="7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g.patrimoniale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449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842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049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573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310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028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4.739.545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147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risultato gestione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immobiliare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8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3.973.094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16.610.748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4.411.367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199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381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73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148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risultato gestione</a:t>
                      </a:r>
                      <a:r>
                        <a:rPr sz="75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20" dirty="0">
                          <a:latin typeface="Times New Roman"/>
                          <a:cs typeface="Times New Roman"/>
                        </a:rPr>
                        <a:t>mobiliare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08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19.232.330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34.779.644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45" dirty="0">
                          <a:latin typeface="Times New Roman"/>
                          <a:cs typeface="Times New Roman"/>
                        </a:rPr>
                        <a:t>19.155.962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623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682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14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40" dirty="0">
                          <a:latin typeface="Carlito"/>
                          <a:cs typeface="Carlito"/>
                        </a:rPr>
                        <a:t>totale gestione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40" dirty="0">
                          <a:latin typeface="Carlito"/>
                          <a:cs typeface="Carlito"/>
                        </a:rPr>
                        <a:t>patrimoniale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45" dirty="0">
                          <a:latin typeface="Carlito"/>
                          <a:cs typeface="Carlito"/>
                        </a:rPr>
                        <a:t>23.205.424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45" dirty="0">
                          <a:latin typeface="Carlito"/>
                          <a:cs typeface="Carlito"/>
                        </a:rPr>
                        <a:t>51.390.392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45" dirty="0">
                          <a:latin typeface="Carlito"/>
                          <a:cs typeface="Carlito"/>
                        </a:rPr>
                        <a:t>23.567.329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30" dirty="0">
                          <a:latin typeface="Carlito"/>
                          <a:cs typeface="Carlito"/>
                        </a:rPr>
                        <a:t>-</a:t>
                      </a:r>
                      <a:r>
                        <a:rPr sz="1000" spc="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45" dirty="0">
                          <a:latin typeface="Carlito"/>
                          <a:cs typeface="Carlito"/>
                        </a:rPr>
                        <a:t>27.823.063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54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148"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20" dirty="0">
                          <a:latin typeface="Times New Roman"/>
                          <a:cs typeface="Times New Roman"/>
                        </a:rPr>
                        <a:t>indennità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15" dirty="0">
                          <a:latin typeface="Times New Roman"/>
                          <a:cs typeface="Times New Roman"/>
                        </a:rPr>
                        <a:t>cessazione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17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28.632.461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3116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26.052.282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38.026.693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1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427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7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116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25.338.110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750" spc="5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459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750" spc="5" dirty="0">
                          <a:latin typeface="Times New Roman"/>
                          <a:cs typeface="Times New Roman"/>
                        </a:rPr>
                        <a:t>36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63372" y="3663911"/>
            <a:ext cx="6455410" cy="26479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50165">
              <a:lnSpc>
                <a:spcPts val="919"/>
              </a:lnSpc>
              <a:spcBef>
                <a:spcPts val="160"/>
              </a:spcBef>
            </a:pPr>
            <a:r>
              <a:rPr sz="800" i="1" spc="-5" dirty="0">
                <a:latin typeface="Times New Roman"/>
                <a:cs typeface="Times New Roman"/>
              </a:rPr>
              <a:t>Fonte: Elaborazione RGS su dati CNN desunti dalla nota integrativa e basati su aggregazioni che fanno riferimento al bilancio civilistico e non a quello del  DM 27 marzo</a:t>
            </a:r>
            <a:r>
              <a:rPr sz="800" i="1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2013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72" y="3931411"/>
            <a:ext cx="6436360" cy="580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990600" algn="just">
              <a:lnSpc>
                <a:spcPct val="1438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tale </a:t>
            </a:r>
            <a:r>
              <a:rPr sz="1200" spc="-5" dirty="0">
                <a:latin typeface="Times New Roman"/>
                <a:cs typeface="Times New Roman"/>
              </a:rPr>
              <a:t>proposito, appare utile richiamare </a:t>
            </a:r>
            <a:r>
              <a:rPr sz="1200" dirty="0">
                <a:latin typeface="Times New Roman"/>
                <a:cs typeface="Times New Roman"/>
              </a:rPr>
              <a:t>quanto </a:t>
            </a:r>
            <a:r>
              <a:rPr sz="1200" spc="-5" dirty="0">
                <a:latin typeface="Times New Roman"/>
                <a:cs typeface="Times New Roman"/>
              </a:rPr>
              <a:t>espresso recentemente,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tema </a:t>
            </a:r>
            <a:r>
              <a:rPr sz="1200" dirty="0">
                <a:latin typeface="Times New Roman"/>
                <a:cs typeface="Times New Roman"/>
              </a:rPr>
              <a:t>di  </a:t>
            </a:r>
            <a:r>
              <a:rPr sz="1200" spc="-5" dirty="0">
                <a:latin typeface="Times New Roman"/>
                <a:cs typeface="Times New Roman"/>
              </a:rPr>
              <a:t>politiche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investimento </a:t>
            </a:r>
            <a:r>
              <a:rPr sz="1200" dirty="0">
                <a:latin typeface="Times New Roman"/>
                <a:cs typeface="Times New Roman"/>
              </a:rPr>
              <a:t>delle </a:t>
            </a:r>
            <a:r>
              <a:rPr sz="1200" spc="-5" dirty="0">
                <a:latin typeface="Times New Roman"/>
                <a:cs typeface="Times New Roman"/>
              </a:rPr>
              <a:t>casse previdenziali, dalla Corte </a:t>
            </a:r>
            <a:r>
              <a:rPr sz="1200" dirty="0">
                <a:latin typeface="Times New Roman"/>
                <a:cs typeface="Times New Roman"/>
              </a:rPr>
              <a:t>dei </a:t>
            </a:r>
            <a:r>
              <a:rPr sz="1200" spc="-5" dirty="0">
                <a:latin typeface="Times New Roman"/>
                <a:cs typeface="Times New Roman"/>
              </a:rPr>
              <a:t>Conti,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occasione dell’Audizione  parlamentare </a:t>
            </a:r>
            <a:r>
              <a:rPr sz="1200" dirty="0">
                <a:latin typeface="Times New Roman"/>
                <a:cs typeface="Times New Roman"/>
              </a:rPr>
              <a:t>del 28 </a:t>
            </a:r>
            <a:r>
              <a:rPr sz="1200" spc="-5" dirty="0">
                <a:latin typeface="Times New Roman"/>
                <a:cs typeface="Times New Roman"/>
              </a:rPr>
              <a:t>maggio </a:t>
            </a:r>
            <a:r>
              <a:rPr sz="1200" dirty="0">
                <a:latin typeface="Times New Roman"/>
                <a:cs typeface="Times New Roman"/>
              </a:rPr>
              <a:t>2019, </a:t>
            </a:r>
            <a:r>
              <a:rPr sz="1200" spc="-5" dirty="0">
                <a:latin typeface="Times New Roman"/>
                <a:cs typeface="Times New Roman"/>
              </a:rPr>
              <a:t>che </a:t>
            </a:r>
            <a:r>
              <a:rPr sz="1200" dirty="0">
                <a:latin typeface="Times New Roman"/>
                <a:cs typeface="Times New Roman"/>
              </a:rPr>
              <a:t>ha </a:t>
            </a:r>
            <a:r>
              <a:rPr sz="1200" spc="-5" dirty="0">
                <a:latin typeface="Times New Roman"/>
                <a:cs typeface="Times New Roman"/>
              </a:rPr>
              <a:t>rilevato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la natura </a:t>
            </a:r>
            <a:r>
              <a:rPr sz="1200" i="1" spc="-5" dirty="0">
                <a:latin typeface="Times New Roman"/>
                <a:cs typeface="Times New Roman"/>
              </a:rPr>
              <a:t>peculiare del risparmio previdenziale, </a:t>
            </a:r>
            <a:r>
              <a:rPr sz="1200" i="1" dirty="0">
                <a:latin typeface="Times New Roman"/>
                <a:cs typeface="Times New Roman"/>
              </a:rPr>
              <a:t>che  </a:t>
            </a:r>
            <a:r>
              <a:rPr sz="1200" i="1" spc="-5" dirty="0">
                <a:latin typeface="Times New Roman"/>
                <a:cs typeface="Times New Roman"/>
              </a:rPr>
              <a:t>mal si presta </a:t>
            </a:r>
            <a:r>
              <a:rPr sz="1200" i="1" dirty="0">
                <a:latin typeface="Times New Roman"/>
                <a:cs typeface="Times New Roman"/>
              </a:rPr>
              <a:t>ad </a:t>
            </a:r>
            <a:r>
              <a:rPr sz="1200" i="1" spc="-5" dirty="0">
                <a:latin typeface="Times New Roman"/>
                <a:cs typeface="Times New Roman"/>
              </a:rPr>
              <a:t>essere investito </a:t>
            </a:r>
            <a:r>
              <a:rPr sz="1200" i="1" dirty="0">
                <a:latin typeface="Times New Roman"/>
                <a:cs typeface="Times New Roman"/>
              </a:rPr>
              <a:t>in </a:t>
            </a:r>
            <a:r>
              <a:rPr sz="1200" i="1" spc="-5" dirty="0">
                <a:latin typeface="Times New Roman"/>
                <a:cs typeface="Times New Roman"/>
              </a:rPr>
              <a:t>attività caratterizzate </a:t>
            </a:r>
            <a:r>
              <a:rPr sz="1200" i="1" dirty="0">
                <a:latin typeface="Times New Roman"/>
                <a:cs typeface="Times New Roman"/>
              </a:rPr>
              <a:t>da </a:t>
            </a:r>
            <a:r>
              <a:rPr sz="1200" i="1" spc="-5" dirty="0">
                <a:latin typeface="Times New Roman"/>
                <a:cs typeface="Times New Roman"/>
              </a:rPr>
              <a:t>alti livelli </a:t>
            </a:r>
            <a:r>
              <a:rPr sz="1200" i="1" dirty="0">
                <a:latin typeface="Times New Roman"/>
                <a:cs typeface="Times New Roman"/>
              </a:rPr>
              <a:t>di</a:t>
            </a:r>
            <a:r>
              <a:rPr sz="1200" i="1" spc="9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rischio/rendimento</a:t>
            </a:r>
            <a:r>
              <a:rPr sz="1200" spc="-5" dirty="0">
                <a:latin typeface="Times New Roman"/>
                <a:cs typeface="Times New Roman"/>
              </a:rPr>
              <a:t>”.</a:t>
            </a:r>
            <a:endParaRPr sz="1200">
              <a:latin typeface="Times New Roman"/>
              <a:cs typeface="Times New Roman"/>
            </a:endParaRPr>
          </a:p>
          <a:p>
            <a:pPr marL="12700" marR="6350" indent="990600" algn="just">
              <a:lnSpc>
                <a:spcPct val="143800"/>
              </a:lnSpc>
            </a:pPr>
            <a:r>
              <a:rPr sz="1200" dirty="0">
                <a:latin typeface="Times New Roman"/>
                <a:cs typeface="Times New Roman"/>
              </a:rPr>
              <a:t>In ogni </a:t>
            </a:r>
            <a:r>
              <a:rPr sz="1200" spc="-5" dirty="0">
                <a:latin typeface="Times New Roman"/>
                <a:cs typeface="Times New Roman"/>
              </a:rPr>
              <a:t>caso, </a:t>
            </a:r>
            <a:r>
              <a:rPr sz="1200" dirty="0">
                <a:latin typeface="Times New Roman"/>
                <a:cs typeface="Times New Roman"/>
              </a:rPr>
              <a:t>atteso che </a:t>
            </a:r>
            <a:r>
              <a:rPr sz="1200" spc="-5" dirty="0">
                <a:latin typeface="Times New Roman"/>
                <a:cs typeface="Times New Roman"/>
              </a:rPr>
              <a:t>l’art. </a:t>
            </a:r>
            <a:r>
              <a:rPr sz="1200" dirty="0">
                <a:latin typeface="Times New Roman"/>
                <a:cs typeface="Times New Roman"/>
              </a:rPr>
              <a:t>14 del </a:t>
            </a:r>
            <a:r>
              <a:rPr sz="1200" spc="-5" dirty="0">
                <a:latin typeface="Times New Roman"/>
                <a:cs typeface="Times New Roman"/>
              </a:rPr>
              <a:t>decreto-legge </a:t>
            </a:r>
            <a:r>
              <a:rPr sz="1200" dirty="0">
                <a:latin typeface="Times New Roman"/>
                <a:cs typeface="Times New Roman"/>
              </a:rPr>
              <a:t>n. 98/2011, </a:t>
            </a:r>
            <a:r>
              <a:rPr sz="1200" spc="-5" dirty="0">
                <a:latin typeface="Times New Roman"/>
                <a:cs typeface="Times New Roman"/>
              </a:rPr>
              <a:t>convertito </a:t>
            </a:r>
            <a:r>
              <a:rPr sz="1200" dirty="0">
                <a:latin typeface="Times New Roman"/>
                <a:cs typeface="Times New Roman"/>
              </a:rPr>
              <a:t>dalla </a:t>
            </a:r>
            <a:r>
              <a:rPr sz="1200" spc="-5" dirty="0">
                <a:latin typeface="Times New Roman"/>
                <a:cs typeface="Times New Roman"/>
              </a:rPr>
              <a:t>legge </a:t>
            </a:r>
            <a:r>
              <a:rPr sz="1200" dirty="0">
                <a:latin typeface="Times New Roman"/>
                <a:cs typeface="Times New Roman"/>
              </a:rPr>
              <a:t>n.  111/2011, </a:t>
            </a:r>
            <a:r>
              <a:rPr sz="1200" spc="-5" dirty="0">
                <a:latin typeface="Times New Roman"/>
                <a:cs typeface="Times New Roman"/>
              </a:rPr>
              <a:t>prevede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vigilanza della COVIP </a:t>
            </a:r>
            <a:r>
              <a:rPr sz="1200" dirty="0">
                <a:latin typeface="Times New Roman"/>
                <a:cs typeface="Times New Roman"/>
              </a:rPr>
              <a:t>e la </a:t>
            </a:r>
            <a:r>
              <a:rPr sz="1200" spc="-5" dirty="0">
                <a:latin typeface="Times New Roman"/>
                <a:cs typeface="Times New Roman"/>
              </a:rPr>
              <a:t>trasmissione, annualmente, </a:t>
            </a:r>
            <a:r>
              <a:rPr sz="1200" dirty="0">
                <a:latin typeface="Times New Roman"/>
                <a:cs typeface="Times New Roman"/>
              </a:rPr>
              <a:t>del </a:t>
            </a:r>
            <a:r>
              <a:rPr sz="1200" spc="-5" dirty="0">
                <a:latin typeface="Times New Roman"/>
                <a:cs typeface="Times New Roman"/>
              </a:rPr>
              <a:t>relativo referto ai  Ministeri vigilanti, </a:t>
            </a:r>
            <a:r>
              <a:rPr sz="1200" dirty="0">
                <a:latin typeface="Times New Roman"/>
                <a:cs typeface="Times New Roman"/>
              </a:rPr>
              <a:t>ogni </a:t>
            </a:r>
            <a:r>
              <a:rPr sz="1200" spc="-5" dirty="0">
                <a:latin typeface="Times New Roman"/>
                <a:cs typeface="Times New Roman"/>
              </a:rPr>
              <a:t>definitiva valutazione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materia </a:t>
            </a:r>
            <a:r>
              <a:rPr sz="1200" dirty="0">
                <a:latin typeface="Times New Roman"/>
                <a:cs typeface="Times New Roman"/>
              </a:rPr>
              <a:t>è </a:t>
            </a:r>
            <a:r>
              <a:rPr sz="1200" spc="-5" dirty="0">
                <a:latin typeface="Times New Roman"/>
                <a:cs typeface="Times New Roman"/>
              </a:rPr>
              <a:t>rinviata all’esame </a:t>
            </a:r>
            <a:r>
              <a:rPr sz="1200" dirty="0">
                <a:latin typeface="Times New Roman"/>
                <a:cs typeface="Times New Roman"/>
              </a:rPr>
              <a:t>del </a:t>
            </a:r>
            <a:r>
              <a:rPr sz="1200" spc="-5" dirty="0">
                <a:latin typeface="Times New Roman"/>
                <a:cs typeface="Times New Roman"/>
              </a:rPr>
              <a:t>referto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endParaRPr sz="1200">
              <a:latin typeface="Times New Roman"/>
              <a:cs typeface="Times New Roman"/>
            </a:endParaRPr>
          </a:p>
          <a:p>
            <a:pPr marL="12700" marR="5080" indent="99060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Infine, </a:t>
            </a:r>
            <a:r>
              <a:rPr sz="1200" dirty="0">
                <a:latin typeface="Times New Roman"/>
                <a:cs typeface="Times New Roman"/>
              </a:rPr>
              <a:t>per </a:t>
            </a:r>
            <a:r>
              <a:rPr sz="1200" spc="-5" dirty="0">
                <a:latin typeface="Times New Roman"/>
                <a:cs typeface="Times New Roman"/>
              </a:rPr>
              <a:t>una visione più completa </a:t>
            </a:r>
            <a:r>
              <a:rPr sz="1200" dirty="0">
                <a:latin typeface="Times New Roman"/>
                <a:cs typeface="Times New Roman"/>
              </a:rPr>
              <a:t>della </a:t>
            </a:r>
            <a:r>
              <a:rPr sz="1200" spc="-5" dirty="0">
                <a:latin typeface="Times New Roman"/>
                <a:cs typeface="Times New Roman"/>
              </a:rPr>
              <a:t>gestione finanziaria, </a:t>
            </a:r>
            <a:r>
              <a:rPr sz="1200" dirty="0">
                <a:latin typeface="Times New Roman"/>
                <a:cs typeface="Times New Roman"/>
              </a:rPr>
              <a:t>giova </a:t>
            </a:r>
            <a:r>
              <a:rPr sz="1200" spc="-5" dirty="0">
                <a:latin typeface="Times New Roman"/>
                <a:cs typeface="Times New Roman"/>
              </a:rPr>
              <a:t>ricordare </a:t>
            </a:r>
            <a:r>
              <a:rPr sz="1200" dirty="0">
                <a:latin typeface="Times New Roman"/>
                <a:cs typeface="Times New Roman"/>
              </a:rPr>
              <a:t>che, </a:t>
            </a:r>
            <a:r>
              <a:rPr sz="1200" spc="-5" dirty="0">
                <a:latin typeface="Times New Roman"/>
                <a:cs typeface="Times New Roman"/>
              </a:rPr>
              <a:t>nel  </a:t>
            </a:r>
            <a:r>
              <a:rPr sz="1200" dirty="0">
                <a:latin typeface="Times New Roman"/>
                <a:cs typeface="Times New Roman"/>
              </a:rPr>
              <a:t>2017, la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aveva </a:t>
            </a:r>
            <a:r>
              <a:rPr sz="1200" spc="-5" dirty="0">
                <a:latin typeface="Times New Roman"/>
                <a:cs typeface="Times New Roman"/>
              </a:rPr>
              <a:t>proceduto </a:t>
            </a:r>
            <a:r>
              <a:rPr sz="1200" dirty="0">
                <a:latin typeface="Times New Roman"/>
                <a:cs typeface="Times New Roman"/>
              </a:rPr>
              <a:t>a una </a:t>
            </a:r>
            <a:r>
              <a:rPr sz="1200" spc="-5" dirty="0">
                <a:latin typeface="Times New Roman"/>
                <a:cs typeface="Times New Roman"/>
              </a:rPr>
              <a:t>riorganizzazione del patrimonio immobiliare conferito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fondi  immobiliari, </a:t>
            </a:r>
            <a:r>
              <a:rPr sz="1200" dirty="0">
                <a:latin typeface="Times New Roman"/>
                <a:cs typeface="Times New Roman"/>
              </a:rPr>
              <a:t>con </a:t>
            </a:r>
            <a:r>
              <a:rPr sz="1200" spc="-5" dirty="0">
                <a:latin typeface="Times New Roman"/>
                <a:cs typeface="Times New Roman"/>
              </a:rPr>
              <a:t>rilevazione </a:t>
            </a:r>
            <a:r>
              <a:rPr sz="1200" dirty="0">
                <a:latin typeface="Times New Roman"/>
                <a:cs typeface="Times New Roman"/>
              </a:rPr>
              <a:t>di una </a:t>
            </a:r>
            <a:r>
              <a:rPr sz="1200" spc="-5" dirty="0">
                <a:latin typeface="Times New Roman"/>
                <a:cs typeface="Times New Roman"/>
              </a:rPr>
              <a:t>perdita durevole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valore </a:t>
            </a:r>
            <a:r>
              <a:rPr sz="1200" dirty="0">
                <a:latin typeface="Times New Roman"/>
                <a:cs typeface="Times New Roman"/>
              </a:rPr>
              <a:t>degli </a:t>
            </a:r>
            <a:r>
              <a:rPr sz="1200" spc="-5" dirty="0">
                <a:latin typeface="Times New Roman"/>
                <a:cs typeface="Times New Roman"/>
              </a:rPr>
              <a:t>immobili destinati alla vendita </a:t>
            </a:r>
            <a:r>
              <a:rPr sz="1200" dirty="0">
                <a:latin typeface="Times New Roman"/>
                <a:cs typeface="Times New Roman"/>
              </a:rPr>
              <a:t>di  92,8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euro </a:t>
            </a:r>
            <a:r>
              <a:rPr sz="1200" dirty="0">
                <a:latin typeface="Times New Roman"/>
                <a:cs typeface="Times New Roman"/>
              </a:rPr>
              <a:t>che la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ha </a:t>
            </a:r>
            <a:r>
              <a:rPr sz="1200" spc="-5" dirty="0">
                <a:latin typeface="Times New Roman"/>
                <a:cs typeface="Times New Roman"/>
              </a:rPr>
              <a:t>fronteggiato, </a:t>
            </a:r>
            <a:r>
              <a:rPr sz="1200" dirty="0">
                <a:latin typeface="Times New Roman"/>
                <a:cs typeface="Times New Roman"/>
              </a:rPr>
              <a:t>per 24,4 </a:t>
            </a:r>
            <a:r>
              <a:rPr sz="1200" spc="-5" dirty="0">
                <a:latin typeface="Times New Roman"/>
                <a:cs typeface="Times New Roman"/>
              </a:rPr>
              <a:t>milioni, </a:t>
            </a:r>
            <a:r>
              <a:rPr sz="1200" dirty="0">
                <a:latin typeface="Times New Roman"/>
                <a:cs typeface="Times New Roman"/>
              </a:rPr>
              <a:t>con il </a:t>
            </a:r>
            <a:r>
              <a:rPr sz="1200" spc="-5" dirty="0">
                <a:latin typeface="Times New Roman"/>
                <a:cs typeface="Times New Roman"/>
              </a:rPr>
              <a:t>prelevamento </a:t>
            </a:r>
            <a:r>
              <a:rPr sz="1200" dirty="0">
                <a:latin typeface="Times New Roman"/>
                <a:cs typeface="Times New Roman"/>
              </a:rPr>
              <a:t>dal </a:t>
            </a:r>
            <a:r>
              <a:rPr sz="1200" spc="-5" dirty="0">
                <a:latin typeface="Times New Roman"/>
                <a:cs typeface="Times New Roman"/>
              </a:rPr>
              <a:t>Fondo rischi  patrimonio mobiliare </a:t>
            </a:r>
            <a:r>
              <a:rPr sz="1200" dirty="0">
                <a:latin typeface="Times New Roman"/>
                <a:cs typeface="Times New Roman"/>
              </a:rPr>
              <a:t>e, per i </a:t>
            </a:r>
            <a:r>
              <a:rPr sz="1200" spc="-5" dirty="0">
                <a:latin typeface="Times New Roman"/>
                <a:cs typeface="Times New Roman"/>
              </a:rPr>
              <a:t>restanti </a:t>
            </a:r>
            <a:r>
              <a:rPr sz="1200" dirty="0">
                <a:latin typeface="Times New Roman"/>
                <a:cs typeface="Times New Roman"/>
              </a:rPr>
              <a:t>67,6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euro, </a:t>
            </a:r>
            <a:r>
              <a:rPr sz="1200" dirty="0">
                <a:latin typeface="Times New Roman"/>
                <a:cs typeface="Times New Roman"/>
              </a:rPr>
              <a:t>con </a:t>
            </a:r>
            <a:r>
              <a:rPr sz="1200" spc="-5" dirty="0">
                <a:latin typeface="Times New Roman"/>
                <a:cs typeface="Times New Roman"/>
              </a:rPr>
              <a:t>l’iscrizione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b="1" spc="-5" dirty="0">
                <a:latin typeface="Times New Roman"/>
                <a:cs typeface="Times New Roman"/>
              </a:rPr>
              <a:t>rettifiche di attività  finanziarie</a:t>
            </a:r>
            <a:r>
              <a:rPr sz="1200" spc="-5" dirty="0">
                <a:latin typeface="Times New Roman"/>
                <a:cs typeface="Times New Roman"/>
              </a:rPr>
              <a:t>. Nell’esercizio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esame, </a:t>
            </a:r>
            <a:r>
              <a:rPr sz="1200" dirty="0">
                <a:latin typeface="Times New Roman"/>
                <a:cs typeface="Times New Roman"/>
              </a:rPr>
              <a:t>dette </a:t>
            </a:r>
            <a:r>
              <a:rPr sz="1200" spc="-5" dirty="0">
                <a:latin typeface="Times New Roman"/>
                <a:cs typeface="Times New Roman"/>
              </a:rPr>
              <a:t>svalutazioni si riducono </a:t>
            </a:r>
            <a:r>
              <a:rPr sz="1200" dirty="0">
                <a:latin typeface="Times New Roman"/>
                <a:cs typeface="Times New Roman"/>
              </a:rPr>
              <a:t>a 29,2 </a:t>
            </a:r>
            <a:r>
              <a:rPr sz="1200" spc="-5" dirty="0">
                <a:latin typeface="Times New Roman"/>
                <a:cs typeface="Times New Roman"/>
              </a:rPr>
              <a:t>milioni di euro </a:t>
            </a:r>
            <a:r>
              <a:rPr sz="1200" dirty="0">
                <a:latin typeface="Times New Roman"/>
                <a:cs typeface="Times New Roman"/>
              </a:rPr>
              <a:t>che,  </a:t>
            </a:r>
            <a:r>
              <a:rPr sz="1200" spc="-5" dirty="0">
                <a:latin typeface="Times New Roman"/>
                <a:cs typeface="Times New Roman"/>
              </a:rPr>
              <a:t>unitamente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altre svalutazioni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attività finanziarie, portano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totale delle rettifiche </a:t>
            </a:r>
            <a:r>
              <a:rPr sz="1200" dirty="0">
                <a:latin typeface="Times New Roman"/>
                <a:cs typeface="Times New Roman"/>
              </a:rPr>
              <a:t>a 41,2 </a:t>
            </a:r>
            <a:r>
              <a:rPr sz="1200" spc="-5" dirty="0">
                <a:latin typeface="Times New Roman"/>
                <a:cs typeface="Times New Roman"/>
              </a:rPr>
              <a:t>milioni </a:t>
            </a:r>
            <a:r>
              <a:rPr sz="1200" dirty="0">
                <a:latin typeface="Times New Roman"/>
                <a:cs typeface="Times New Roman"/>
              </a:rPr>
              <a:t>di  euro. </a:t>
            </a:r>
            <a:r>
              <a:rPr sz="1200" spc="-5" dirty="0">
                <a:latin typeface="Times New Roman"/>
                <a:cs typeface="Times New Roman"/>
              </a:rPr>
              <a:t>Come </a:t>
            </a:r>
            <a:r>
              <a:rPr sz="1200" dirty="0">
                <a:latin typeface="Times New Roman"/>
                <a:cs typeface="Times New Roman"/>
              </a:rPr>
              <a:t>sopra </a:t>
            </a:r>
            <a:r>
              <a:rPr sz="1200" spc="-5" dirty="0">
                <a:latin typeface="Times New Roman"/>
                <a:cs typeface="Times New Roman"/>
              </a:rPr>
              <a:t>ricordato, tali rettifiche incidono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maniera significativa sui risultati della gestione  </a:t>
            </a:r>
            <a:r>
              <a:rPr sz="1200" dirty="0">
                <a:latin typeface="Times New Roman"/>
                <a:cs typeface="Times New Roman"/>
              </a:rPr>
              <a:t>della </a:t>
            </a:r>
            <a:r>
              <a:rPr sz="1200" spc="-5" dirty="0">
                <a:latin typeface="Times New Roman"/>
                <a:cs typeface="Times New Roman"/>
              </a:rPr>
              <a:t>Cassa, determinando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sensibile ridimensionamento </a:t>
            </a:r>
            <a:r>
              <a:rPr sz="1200" dirty="0">
                <a:latin typeface="Times New Roman"/>
                <a:cs typeface="Times New Roman"/>
              </a:rPr>
              <a:t>dell’avanzo </a:t>
            </a:r>
            <a:r>
              <a:rPr sz="1200" spc="-5" dirty="0">
                <a:latin typeface="Times New Roman"/>
                <a:cs typeface="Times New Roman"/>
              </a:rPr>
              <a:t>di gestione sia </a:t>
            </a:r>
            <a:r>
              <a:rPr sz="1200" dirty="0">
                <a:latin typeface="Times New Roman"/>
                <a:cs typeface="Times New Roman"/>
              </a:rPr>
              <a:t>del 2017 che del  2018 </a:t>
            </a:r>
            <a:r>
              <a:rPr sz="1200" spc="-5" dirty="0">
                <a:latin typeface="Times New Roman"/>
                <a:cs typeface="Times New Roman"/>
              </a:rPr>
              <a:t>rispetto all’avanzo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003300" algn="just">
              <a:lnSpc>
                <a:spcPct val="100000"/>
              </a:lnSpc>
            </a:pPr>
            <a:r>
              <a:rPr sz="12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1.3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Spese di </a:t>
            </a: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funzionamento </a:t>
            </a:r>
            <a:r>
              <a:rPr sz="12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 </a:t>
            </a: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contenimento della spesa</a:t>
            </a:r>
            <a:r>
              <a:rPr sz="12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pubblica</a:t>
            </a:r>
            <a:endParaRPr sz="1200">
              <a:latin typeface="Times New Roman"/>
              <a:cs typeface="Times New Roman"/>
            </a:endParaRPr>
          </a:p>
          <a:p>
            <a:pPr marL="12700" marR="5080" indent="990600" algn="just">
              <a:lnSpc>
                <a:spcPts val="2070"/>
              </a:lnSpc>
              <a:spcBef>
                <a:spcPts val="170"/>
              </a:spcBef>
            </a:pPr>
            <a:r>
              <a:rPr sz="1200" dirty="0">
                <a:latin typeface="Times New Roman"/>
                <a:cs typeface="Times New Roman"/>
              </a:rPr>
              <a:t>In ordine </a:t>
            </a:r>
            <a:r>
              <a:rPr sz="1200" spc="-5" dirty="0">
                <a:latin typeface="Times New Roman"/>
                <a:cs typeface="Times New Roman"/>
              </a:rPr>
              <a:t>alle spese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funzionamento,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prospetto </a:t>
            </a:r>
            <a:r>
              <a:rPr sz="1200" dirty="0">
                <a:latin typeface="Times New Roman"/>
                <a:cs typeface="Times New Roman"/>
              </a:rPr>
              <a:t>che segue </a:t>
            </a:r>
            <a:r>
              <a:rPr sz="1200" spc="-5" dirty="0">
                <a:latin typeface="Times New Roman"/>
                <a:cs typeface="Times New Roman"/>
              </a:rPr>
              <a:t>mostra l’incidenza </a:t>
            </a:r>
            <a:r>
              <a:rPr sz="1200" dirty="0">
                <a:latin typeface="Times New Roman"/>
                <a:cs typeface="Times New Roman"/>
              </a:rPr>
              <a:t>dei </a:t>
            </a:r>
            <a:r>
              <a:rPr sz="1200" spc="-5" dirty="0">
                <a:latin typeface="Times New Roman"/>
                <a:cs typeface="Times New Roman"/>
              </a:rPr>
              <a:t>costi  </a:t>
            </a:r>
            <a:r>
              <a:rPr sz="1200" dirty="0">
                <a:latin typeface="Times New Roman"/>
                <a:cs typeface="Times New Roman"/>
              </a:rPr>
              <a:t>per le </a:t>
            </a:r>
            <a:r>
              <a:rPr sz="1200" spc="-5" dirty="0">
                <a:latin typeface="Times New Roman"/>
                <a:cs typeface="Times New Roman"/>
              </a:rPr>
              <a:t>prestazioni istituzionali, per gli organi, </a:t>
            </a:r>
            <a:r>
              <a:rPr sz="1200" dirty="0">
                <a:latin typeface="Times New Roman"/>
                <a:cs typeface="Times New Roman"/>
              </a:rPr>
              <a:t>per il </a:t>
            </a:r>
            <a:r>
              <a:rPr sz="1200" spc="-5" dirty="0">
                <a:latin typeface="Times New Roman"/>
                <a:cs typeface="Times New Roman"/>
              </a:rPr>
              <a:t>personale dell’Ente </a:t>
            </a:r>
            <a:r>
              <a:rPr sz="1200" dirty="0">
                <a:latin typeface="Times New Roman"/>
                <a:cs typeface="Times New Roman"/>
              </a:rPr>
              <a:t>e gli </a:t>
            </a:r>
            <a:r>
              <a:rPr sz="1200" spc="-5" dirty="0">
                <a:latin typeface="Times New Roman"/>
                <a:cs typeface="Times New Roman"/>
              </a:rPr>
              <a:t>altri costi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gestione, </a:t>
            </a:r>
            <a:r>
              <a:rPr sz="1200" dirty="0">
                <a:latin typeface="Times New Roman"/>
                <a:cs typeface="Times New Roman"/>
              </a:rPr>
              <a:t>posti  in </a:t>
            </a:r>
            <a:r>
              <a:rPr sz="1200" spc="-5" dirty="0">
                <a:latin typeface="Times New Roman"/>
                <a:cs typeface="Times New Roman"/>
              </a:rPr>
              <a:t>rapporto al totale dei costi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produzione.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2317" y="143814"/>
            <a:ext cx="2794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7</a:t>
            </a:fld>
            <a:r>
              <a:rPr spc="-5" dirty="0"/>
              <a:t>/8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63372" y="980947"/>
            <a:ext cx="52578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" dirty="0">
                <a:latin typeface="Times New Roman"/>
                <a:cs typeface="Times New Roman"/>
              </a:rPr>
              <a:t>Tabella </a:t>
            </a:r>
            <a:r>
              <a:rPr sz="900" i="1" dirty="0">
                <a:latin typeface="Times New Roman"/>
                <a:cs typeface="Times New Roman"/>
              </a:rPr>
              <a:t>4 </a:t>
            </a:r>
            <a:r>
              <a:rPr sz="900" i="1" spc="-5" dirty="0">
                <a:latin typeface="Times New Roman"/>
                <a:cs typeface="Times New Roman"/>
              </a:rPr>
              <a:t>–Costi </a:t>
            </a:r>
            <a:r>
              <a:rPr sz="900" i="1" dirty="0">
                <a:latin typeface="Times New Roman"/>
                <a:cs typeface="Times New Roman"/>
              </a:rPr>
              <a:t>di </a:t>
            </a:r>
            <a:r>
              <a:rPr sz="900" i="1" spc="-5" dirty="0">
                <a:latin typeface="Times New Roman"/>
                <a:cs typeface="Times New Roman"/>
              </a:rPr>
              <a:t>gestione consuntivo </a:t>
            </a:r>
            <a:r>
              <a:rPr sz="900" i="1" dirty="0">
                <a:latin typeface="Times New Roman"/>
                <a:cs typeface="Times New Roman"/>
              </a:rPr>
              <a:t>2016, </a:t>
            </a:r>
            <a:r>
              <a:rPr sz="900" i="1" spc="-5" dirty="0">
                <a:latin typeface="Times New Roman"/>
                <a:cs typeface="Times New Roman"/>
              </a:rPr>
              <a:t>2017 </a:t>
            </a:r>
            <a:r>
              <a:rPr sz="900" i="1" dirty="0">
                <a:latin typeface="Times New Roman"/>
                <a:cs typeface="Times New Roman"/>
              </a:rPr>
              <a:t>e </a:t>
            </a:r>
            <a:r>
              <a:rPr sz="900" i="1" spc="-5" dirty="0">
                <a:latin typeface="Times New Roman"/>
                <a:cs typeface="Times New Roman"/>
              </a:rPr>
              <a:t>2018:incidenza percentuale sul totale costi della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900" i="1" spc="-5" dirty="0">
                <a:latin typeface="Times New Roman"/>
                <a:cs typeface="Times New Roman"/>
              </a:rPr>
              <a:t>produzione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6333" y="1287608"/>
          <a:ext cx="6076315" cy="1210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139"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b="1" spc="75" dirty="0">
                          <a:latin typeface="Carlito"/>
                          <a:cs typeface="Carlito"/>
                        </a:rPr>
                        <a:t>Conto</a:t>
                      </a:r>
                      <a:r>
                        <a:rPr sz="1100" b="1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75" dirty="0">
                          <a:latin typeface="Carlito"/>
                          <a:cs typeface="Carlito"/>
                        </a:rPr>
                        <a:t>economico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88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40" dirty="0">
                          <a:latin typeface="Carlito"/>
                          <a:cs typeface="Carlito"/>
                        </a:rPr>
                        <a:t>consuntivo</a:t>
                      </a:r>
                      <a:r>
                        <a:rPr sz="800" b="1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40" dirty="0">
                          <a:latin typeface="Carlito"/>
                          <a:cs typeface="Carlito"/>
                        </a:rPr>
                        <a:t>2016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831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800" b="1" spc="-5" dirty="0">
                          <a:latin typeface="Carlito"/>
                          <a:cs typeface="Carlito"/>
                        </a:rPr>
                        <a:t>nc.</a:t>
                      </a:r>
                      <a:r>
                        <a:rPr sz="800" b="1" dirty="0">
                          <a:latin typeface="Carlito"/>
                          <a:cs typeface="Carlito"/>
                        </a:rPr>
                        <a:t>%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40" dirty="0">
                          <a:latin typeface="Carlito"/>
                          <a:cs typeface="Carlito"/>
                        </a:rPr>
                        <a:t>consuntivo</a:t>
                      </a:r>
                      <a:r>
                        <a:rPr sz="800" b="1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40" dirty="0">
                          <a:latin typeface="Carlito"/>
                          <a:cs typeface="Carlito"/>
                        </a:rPr>
                        <a:t>2017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40" dirty="0">
                          <a:latin typeface="Carlito"/>
                          <a:cs typeface="Carlito"/>
                        </a:rPr>
                        <a:t>inc.%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40" dirty="0">
                          <a:latin typeface="Carlito"/>
                          <a:cs typeface="Carlito"/>
                        </a:rPr>
                        <a:t>consuntivo</a:t>
                      </a:r>
                      <a:r>
                        <a:rPr sz="800" b="1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800" b="1" spc="40" dirty="0">
                          <a:latin typeface="Carlito"/>
                          <a:cs typeface="Carlito"/>
                        </a:rPr>
                        <a:t>2018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40" dirty="0">
                          <a:latin typeface="Carlito"/>
                          <a:cs typeface="Carlito"/>
                        </a:rPr>
                        <a:t>inc.%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spc="35" dirty="0">
                          <a:latin typeface="Times New Roman"/>
                          <a:cs typeface="Times New Roman"/>
                        </a:rPr>
                        <a:t>prestazioni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imes New Roman"/>
                          <a:cs typeface="Times New Roman"/>
                        </a:rPr>
                        <a:t>istituzionali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235.890.363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88,4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236.051.026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91,3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247.526.630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89,2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spc="40" dirty="0">
                          <a:latin typeface="Times New Roman"/>
                          <a:cs typeface="Times New Roman"/>
                        </a:rPr>
                        <a:t>organi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1.390.899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1.572.147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1.590.898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0,6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spc="40" dirty="0">
                          <a:latin typeface="Times New Roman"/>
                          <a:cs typeface="Times New Roman"/>
                        </a:rPr>
                        <a:t>personale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4.552.465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1,7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4.609.779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1,8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4.713.070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1,7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107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spc="40" dirty="0">
                          <a:latin typeface="Times New Roman"/>
                          <a:cs typeface="Times New Roman"/>
                        </a:rPr>
                        <a:t>oneri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imes New Roman"/>
                          <a:cs typeface="Times New Roman"/>
                        </a:rPr>
                        <a:t>gestione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25.044.847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9,4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16.365.162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6,3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23.742.739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8,6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spc="35" dirty="0">
                          <a:latin typeface="Times New Roman"/>
                          <a:cs typeface="Times New Roman"/>
                        </a:rPr>
                        <a:t>totale </a:t>
                      </a:r>
                      <a:r>
                        <a:rPr sz="800" b="1" spc="30" dirty="0">
                          <a:latin typeface="Times New Roman"/>
                          <a:cs typeface="Times New Roman"/>
                        </a:rPr>
                        <a:t>costi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imes New Roman"/>
                          <a:cs typeface="Times New Roman"/>
                        </a:rPr>
                        <a:t>produzione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266.878.574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258.598.114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277.573.337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63372" y="2565145"/>
            <a:ext cx="54641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Times New Roman"/>
                <a:cs typeface="Times New Roman"/>
              </a:rPr>
              <a:t>Fonte:</a:t>
            </a:r>
            <a:r>
              <a:rPr sz="800" i="1" spc="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Elaborazione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RGS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su</a:t>
            </a:r>
            <a:r>
              <a:rPr sz="800" i="1" spc="1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dati</a:t>
            </a:r>
            <a:r>
              <a:rPr sz="800" i="1" spc="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CNN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basati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su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aggregazioni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che</a:t>
            </a:r>
            <a:r>
              <a:rPr sz="800" i="1" spc="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fanno</a:t>
            </a:r>
            <a:r>
              <a:rPr sz="800" i="1" spc="1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riferimento</a:t>
            </a:r>
            <a:r>
              <a:rPr sz="800" i="1" spc="1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al</a:t>
            </a:r>
            <a:r>
              <a:rPr sz="800" i="1" spc="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conto</a:t>
            </a:r>
            <a:r>
              <a:rPr sz="800" i="1" spc="1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economico</a:t>
            </a:r>
            <a:r>
              <a:rPr sz="800" i="1" spc="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di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cui</a:t>
            </a:r>
            <a:r>
              <a:rPr sz="800" i="1" spc="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al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DM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27</a:t>
            </a:r>
            <a:r>
              <a:rPr sz="800" i="1" spc="1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marzo</a:t>
            </a:r>
            <a:r>
              <a:rPr sz="800" i="1" spc="15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2013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72" y="2920999"/>
            <a:ext cx="6436360" cy="607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0600" algn="just">
              <a:lnSpc>
                <a:spcPct val="1438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Si evidenzia </a:t>
            </a:r>
            <a:r>
              <a:rPr sz="1200" dirty="0">
                <a:latin typeface="Times New Roman"/>
                <a:cs typeface="Times New Roman"/>
              </a:rPr>
              <a:t>che, </a:t>
            </a:r>
            <a:r>
              <a:rPr sz="1200" spc="-5" dirty="0">
                <a:latin typeface="Times New Roman"/>
                <a:cs typeface="Times New Roman"/>
              </a:rPr>
              <a:t>fra gli </a:t>
            </a:r>
            <a:r>
              <a:rPr sz="1200" dirty="0">
                <a:latin typeface="Times New Roman"/>
                <a:cs typeface="Times New Roman"/>
              </a:rPr>
              <a:t>oneri </a:t>
            </a:r>
            <a:r>
              <a:rPr sz="1200" spc="-5" dirty="0">
                <a:latin typeface="Times New Roman"/>
                <a:cs typeface="Times New Roman"/>
              </a:rPr>
              <a:t>di gestione, </a:t>
            </a:r>
            <a:r>
              <a:rPr sz="1200" dirty="0">
                <a:latin typeface="Times New Roman"/>
                <a:cs typeface="Times New Roman"/>
              </a:rPr>
              <a:t>sono </a:t>
            </a:r>
            <a:r>
              <a:rPr sz="1200" spc="-5" dirty="0">
                <a:latin typeface="Times New Roman"/>
                <a:cs typeface="Times New Roman"/>
              </a:rPr>
              <a:t>ricompresi </a:t>
            </a:r>
            <a:r>
              <a:rPr sz="1200" dirty="0">
                <a:latin typeface="Times New Roman"/>
                <a:cs typeface="Times New Roman"/>
              </a:rPr>
              <a:t>anche gli </a:t>
            </a:r>
            <a:r>
              <a:rPr sz="1200" spc="-5" dirty="0">
                <a:latin typeface="Times New Roman"/>
                <a:cs typeface="Times New Roman"/>
              </a:rPr>
              <a:t>accantonamenti </a:t>
            </a:r>
            <a:r>
              <a:rPr sz="1200" dirty="0">
                <a:latin typeface="Times New Roman"/>
                <a:cs typeface="Times New Roman"/>
              </a:rPr>
              <a:t>per  </a:t>
            </a:r>
            <a:r>
              <a:rPr sz="1200" spc="-5" dirty="0">
                <a:latin typeface="Times New Roman"/>
                <a:cs typeface="Times New Roman"/>
              </a:rPr>
              <a:t>rischi </a:t>
            </a:r>
            <a:r>
              <a:rPr sz="1200" dirty="0">
                <a:latin typeface="Times New Roman"/>
                <a:cs typeface="Times New Roman"/>
              </a:rPr>
              <a:t>e, in </a:t>
            </a:r>
            <a:r>
              <a:rPr sz="1200" spc="-5" dirty="0">
                <a:latin typeface="Times New Roman"/>
                <a:cs typeface="Times New Roman"/>
              </a:rPr>
              <a:t>particolare, l’accantonamento </a:t>
            </a:r>
            <a:r>
              <a:rPr sz="1200" dirty="0">
                <a:latin typeface="Times New Roman"/>
                <a:cs typeface="Times New Roman"/>
              </a:rPr>
              <a:t>al fondo </a:t>
            </a:r>
            <a:r>
              <a:rPr sz="1200" spc="-5" dirty="0">
                <a:latin typeface="Times New Roman"/>
                <a:cs typeface="Times New Roman"/>
              </a:rPr>
              <a:t>integrativo previdenziale pari </a:t>
            </a:r>
            <a:r>
              <a:rPr sz="1200" dirty="0">
                <a:latin typeface="Times New Roman"/>
                <a:cs typeface="Times New Roman"/>
              </a:rPr>
              <a:t>a 9.632.754 euro  (715.257 </a:t>
            </a:r>
            <a:r>
              <a:rPr sz="1200" spc="-5" dirty="0">
                <a:latin typeface="Times New Roman"/>
                <a:cs typeface="Times New Roman"/>
              </a:rPr>
              <a:t>euro </a:t>
            </a:r>
            <a:r>
              <a:rPr sz="1200" dirty="0">
                <a:latin typeface="Times New Roman"/>
                <a:cs typeface="Times New Roman"/>
              </a:rPr>
              <a:t>nel 2017).</a:t>
            </a:r>
            <a:endParaRPr sz="1200">
              <a:latin typeface="Times New Roman"/>
              <a:cs typeface="Times New Roman"/>
            </a:endParaRPr>
          </a:p>
          <a:p>
            <a:pPr marL="12700" marR="5080" indent="990600" algn="just">
              <a:lnSpc>
                <a:spcPct val="143700"/>
              </a:lnSpc>
            </a:pP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merito </a:t>
            </a:r>
            <a:r>
              <a:rPr sz="1200" dirty="0">
                <a:latin typeface="Times New Roman"/>
                <a:cs typeface="Times New Roman"/>
              </a:rPr>
              <a:t>ai costi </a:t>
            </a:r>
            <a:r>
              <a:rPr sz="1200" spc="-5" dirty="0">
                <a:latin typeface="Times New Roman"/>
                <a:cs typeface="Times New Roman"/>
              </a:rPr>
              <a:t>di funzionamento, </a:t>
            </a:r>
            <a:r>
              <a:rPr sz="1200" dirty="0">
                <a:latin typeface="Times New Roman"/>
                <a:cs typeface="Times New Roman"/>
              </a:rPr>
              <a:t>appare </a:t>
            </a:r>
            <a:r>
              <a:rPr sz="1200" spc="-5" dirty="0">
                <a:latin typeface="Times New Roman"/>
                <a:cs typeface="Times New Roman"/>
              </a:rPr>
              <a:t>utile raccomandare alla Cassa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perseguire 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contenimento </a:t>
            </a:r>
            <a:r>
              <a:rPr sz="1200" dirty="0">
                <a:latin typeface="Times New Roman"/>
                <a:cs typeface="Times New Roman"/>
              </a:rPr>
              <a:t>degli </a:t>
            </a:r>
            <a:r>
              <a:rPr sz="1200" spc="-5" dirty="0">
                <a:latin typeface="Times New Roman"/>
                <a:cs typeface="Times New Roman"/>
              </a:rPr>
              <a:t>stessi, rammentando </a:t>
            </a:r>
            <a:r>
              <a:rPr sz="1200" dirty="0">
                <a:latin typeface="Times New Roman"/>
                <a:cs typeface="Times New Roman"/>
              </a:rPr>
              <a:t>che anche la </a:t>
            </a:r>
            <a:r>
              <a:rPr sz="1200" spc="-5" dirty="0">
                <a:latin typeface="Times New Roman"/>
                <a:cs typeface="Times New Roman"/>
              </a:rPr>
              <a:t>Corte Costituzionale (sentenza n.7/2017) </a:t>
            </a:r>
            <a:r>
              <a:rPr sz="1200" dirty="0">
                <a:latin typeface="Times New Roman"/>
                <a:cs typeface="Times New Roman"/>
              </a:rPr>
              <a:t>ha  </a:t>
            </a:r>
            <a:r>
              <a:rPr sz="1200" spc="-5" dirty="0">
                <a:latin typeface="Times New Roman"/>
                <a:cs typeface="Times New Roman"/>
              </a:rPr>
              <a:t>evidenziato,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proposito, </a:t>
            </a:r>
            <a:r>
              <a:rPr sz="1200" dirty="0">
                <a:latin typeface="Times New Roman"/>
                <a:cs typeface="Times New Roman"/>
              </a:rPr>
              <a:t>che le </a:t>
            </a:r>
            <a:r>
              <a:rPr sz="1200" spc="-5" dirty="0">
                <a:latin typeface="Times New Roman"/>
                <a:cs typeface="Times New Roman"/>
              </a:rPr>
              <a:t>spese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gestione </a:t>
            </a:r>
            <a:r>
              <a:rPr sz="1200" dirty="0">
                <a:latin typeface="Times New Roman"/>
                <a:cs typeface="Times New Roman"/>
              </a:rPr>
              <a:t>degli </a:t>
            </a:r>
            <a:r>
              <a:rPr sz="1200" spc="-5" dirty="0">
                <a:latin typeface="Times New Roman"/>
                <a:cs typeface="Times New Roman"/>
              </a:rPr>
              <a:t>enti previdenziali </a:t>
            </a:r>
            <a:r>
              <a:rPr sz="1200" dirty="0">
                <a:latin typeface="Times New Roman"/>
                <a:cs typeface="Times New Roman"/>
              </a:rPr>
              <a:t>devono, in ogni caso, </a:t>
            </a:r>
            <a:r>
              <a:rPr sz="1200" spc="-5" dirty="0">
                <a:latin typeface="Times New Roman"/>
                <a:cs typeface="Times New Roman"/>
              </a:rPr>
              <a:t>ispirarsi  </a:t>
            </a:r>
            <a:r>
              <a:rPr sz="1200" dirty="0">
                <a:latin typeface="Times New Roman"/>
                <a:cs typeface="Times New Roman"/>
              </a:rPr>
              <a:t>alla </a:t>
            </a:r>
            <a:r>
              <a:rPr sz="1200" spc="-5" dirty="0">
                <a:latin typeface="Times New Roman"/>
                <a:cs typeface="Times New Roman"/>
              </a:rPr>
              <a:t>“</a:t>
            </a:r>
            <a:r>
              <a:rPr sz="1200" i="1" spc="-5" dirty="0">
                <a:latin typeface="Times New Roman"/>
                <a:cs typeface="Times New Roman"/>
              </a:rPr>
              <a:t>logica </a:t>
            </a:r>
            <a:r>
              <a:rPr sz="1200" i="1" dirty="0">
                <a:latin typeface="Times New Roman"/>
                <a:cs typeface="Times New Roman"/>
              </a:rPr>
              <a:t>del </a:t>
            </a:r>
            <a:r>
              <a:rPr sz="1200" i="1" spc="-5" dirty="0">
                <a:latin typeface="Times New Roman"/>
                <a:cs typeface="Times New Roman"/>
              </a:rPr>
              <a:t>massimo contenimento </a:t>
            </a:r>
            <a:r>
              <a:rPr sz="1200" i="1" dirty="0">
                <a:latin typeface="Times New Roman"/>
                <a:cs typeface="Times New Roman"/>
              </a:rPr>
              <a:t>e </a:t>
            </a:r>
            <a:r>
              <a:rPr sz="1200" i="1" spc="-5" dirty="0">
                <a:latin typeface="Times New Roman"/>
                <a:cs typeface="Times New Roman"/>
              </a:rPr>
              <a:t>della massima efficienza, </a:t>
            </a:r>
            <a:r>
              <a:rPr sz="1200" i="1" dirty="0">
                <a:latin typeface="Times New Roman"/>
                <a:cs typeface="Times New Roman"/>
              </a:rPr>
              <a:t>dal </a:t>
            </a:r>
            <a:r>
              <a:rPr sz="1200" i="1" spc="-5" dirty="0">
                <a:latin typeface="Times New Roman"/>
                <a:cs typeface="Times New Roman"/>
              </a:rPr>
              <a:t>momento </a:t>
            </a:r>
            <a:r>
              <a:rPr sz="1200" i="1" dirty="0">
                <a:latin typeface="Times New Roman"/>
                <a:cs typeface="Times New Roman"/>
              </a:rPr>
              <a:t>che il </a:t>
            </a:r>
            <a:r>
              <a:rPr sz="1200" i="1" spc="-5" dirty="0">
                <a:latin typeface="Times New Roman"/>
                <a:cs typeface="Times New Roman"/>
              </a:rPr>
              <a:t>finanziamento </a:t>
            </a:r>
            <a:r>
              <a:rPr sz="1200" i="1" dirty="0">
                <a:latin typeface="Times New Roman"/>
                <a:cs typeface="Times New Roman"/>
              </a:rPr>
              <a:t>di  tale </a:t>
            </a:r>
            <a:r>
              <a:rPr sz="1200" i="1" spc="-5" dirty="0">
                <a:latin typeface="Times New Roman"/>
                <a:cs typeface="Times New Roman"/>
              </a:rPr>
              <a:t>attività strumentale </a:t>
            </a:r>
            <a:r>
              <a:rPr sz="1200" i="1" dirty="0">
                <a:latin typeface="Times New Roman"/>
                <a:cs typeface="Times New Roman"/>
              </a:rPr>
              <a:t>grava </a:t>
            </a:r>
            <a:r>
              <a:rPr sz="1200" i="1" spc="-5" dirty="0">
                <a:latin typeface="Times New Roman"/>
                <a:cs typeface="Times New Roman"/>
              </a:rPr>
              <a:t>sulle contribuzioni degli iscritti, cosicché </a:t>
            </a:r>
            <a:r>
              <a:rPr sz="1200" i="1" dirty="0">
                <a:latin typeface="Times New Roman"/>
                <a:cs typeface="Times New Roman"/>
              </a:rPr>
              <a:t>ogni </a:t>
            </a:r>
            <a:r>
              <a:rPr sz="1200" i="1" spc="-5" dirty="0">
                <a:latin typeface="Times New Roman"/>
                <a:cs typeface="Times New Roman"/>
              </a:rPr>
              <a:t>spesa eccedente il  necessario finisce per incidere negativamente sul sinallagma macroeconomico tra contributi </a:t>
            </a:r>
            <a:r>
              <a:rPr sz="1200" i="1" dirty="0">
                <a:latin typeface="Times New Roman"/>
                <a:cs typeface="Times New Roman"/>
              </a:rPr>
              <a:t>e  </a:t>
            </a:r>
            <a:r>
              <a:rPr sz="1200" i="1" spc="-5" dirty="0">
                <a:latin typeface="Times New Roman"/>
                <a:cs typeface="Times New Roman"/>
              </a:rPr>
              <a:t>prestazioni</a:t>
            </a:r>
            <a:r>
              <a:rPr sz="1200" spc="-5" dirty="0">
                <a:latin typeface="Times New Roman"/>
                <a:cs typeface="Times New Roman"/>
              </a:rPr>
              <a:t>”. A </a:t>
            </a:r>
            <a:r>
              <a:rPr sz="1200" dirty="0">
                <a:latin typeface="Times New Roman"/>
                <a:cs typeface="Times New Roman"/>
              </a:rPr>
              <a:t>tale </a:t>
            </a:r>
            <a:r>
              <a:rPr sz="1200" spc="-5" dirty="0">
                <a:latin typeface="Times New Roman"/>
                <a:cs typeface="Times New Roman"/>
              </a:rPr>
              <a:t>proposito,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Collegio sindacale,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sede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esame </a:t>
            </a:r>
            <a:r>
              <a:rPr sz="1200" dirty="0">
                <a:latin typeface="Times New Roman"/>
                <a:cs typeface="Times New Roman"/>
              </a:rPr>
              <a:t>dei </a:t>
            </a:r>
            <a:r>
              <a:rPr sz="1200" spc="-5" dirty="0">
                <a:latin typeface="Times New Roman"/>
                <a:cs typeface="Times New Roman"/>
              </a:rPr>
              <a:t>compensi professionali, ha  ribadito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la </a:t>
            </a:r>
            <a:r>
              <a:rPr sz="1200" i="1" spc="-5" dirty="0">
                <a:latin typeface="Times New Roman"/>
                <a:cs typeface="Times New Roman"/>
              </a:rPr>
              <a:t>necessità </a:t>
            </a:r>
            <a:r>
              <a:rPr sz="1200" i="1" dirty="0">
                <a:latin typeface="Times New Roman"/>
                <a:cs typeface="Times New Roman"/>
              </a:rPr>
              <a:t>di </a:t>
            </a:r>
            <a:r>
              <a:rPr sz="1200" i="1" spc="-5" dirty="0">
                <a:latin typeface="Times New Roman"/>
                <a:cs typeface="Times New Roman"/>
              </a:rPr>
              <a:t>utilizzare maggiormente </a:t>
            </a:r>
            <a:r>
              <a:rPr sz="1200" i="1" dirty="0">
                <a:latin typeface="Times New Roman"/>
                <a:cs typeface="Times New Roman"/>
              </a:rPr>
              <a:t>le </a:t>
            </a:r>
            <a:r>
              <a:rPr sz="1200" i="1" spc="-5" dirty="0">
                <a:latin typeface="Times New Roman"/>
                <a:cs typeface="Times New Roman"/>
              </a:rPr>
              <a:t>professionalità esistenti all’interno </a:t>
            </a:r>
            <a:r>
              <a:rPr sz="1200" i="1" dirty="0">
                <a:latin typeface="Times New Roman"/>
                <a:cs typeface="Times New Roman"/>
              </a:rPr>
              <a:t>della </a:t>
            </a:r>
            <a:r>
              <a:rPr sz="1200" i="1" spc="-5" dirty="0">
                <a:latin typeface="Times New Roman"/>
                <a:cs typeface="Times New Roman"/>
              </a:rPr>
              <a:t>Struttura,  ricorrendo </a:t>
            </a:r>
            <a:r>
              <a:rPr sz="1200" i="1" dirty="0">
                <a:latin typeface="Times New Roman"/>
                <a:cs typeface="Times New Roman"/>
              </a:rPr>
              <a:t>ad </a:t>
            </a:r>
            <a:r>
              <a:rPr sz="1200" i="1" spc="-5" dirty="0">
                <a:latin typeface="Times New Roman"/>
                <a:cs typeface="Times New Roman"/>
              </a:rPr>
              <a:t>affidamento </a:t>
            </a:r>
            <a:r>
              <a:rPr sz="1200" i="1" dirty="0">
                <a:latin typeface="Times New Roman"/>
                <a:cs typeface="Times New Roman"/>
              </a:rPr>
              <a:t>di </a:t>
            </a:r>
            <a:r>
              <a:rPr sz="1200" i="1" spc="-5" dirty="0">
                <a:latin typeface="Times New Roman"/>
                <a:cs typeface="Times New Roman"/>
              </a:rPr>
              <a:t>incarichi </a:t>
            </a:r>
            <a:r>
              <a:rPr sz="1200" i="1" dirty="0">
                <a:latin typeface="Times New Roman"/>
                <a:cs typeface="Times New Roman"/>
              </a:rPr>
              <a:t>a </a:t>
            </a:r>
            <a:r>
              <a:rPr sz="1200" i="1" spc="-5" dirty="0">
                <a:latin typeface="Times New Roman"/>
                <a:cs typeface="Times New Roman"/>
              </a:rPr>
              <a:t>soggetti esterni </a:t>
            </a:r>
            <a:r>
              <a:rPr sz="1200" i="1" dirty="0">
                <a:latin typeface="Times New Roman"/>
                <a:cs typeface="Times New Roman"/>
              </a:rPr>
              <a:t>nei </a:t>
            </a:r>
            <a:r>
              <a:rPr sz="1200" i="1" spc="-5" dirty="0">
                <a:latin typeface="Times New Roman"/>
                <a:cs typeface="Times New Roman"/>
              </a:rPr>
              <a:t>soli </a:t>
            </a:r>
            <a:r>
              <a:rPr sz="1200" i="1" dirty="0">
                <a:latin typeface="Times New Roman"/>
                <a:cs typeface="Times New Roman"/>
              </a:rPr>
              <a:t>casi </a:t>
            </a:r>
            <a:r>
              <a:rPr sz="1200" i="1" spc="-5" dirty="0">
                <a:latin typeface="Times New Roman"/>
                <a:cs typeface="Times New Roman"/>
              </a:rPr>
              <a:t>necessari </a:t>
            </a:r>
            <a:r>
              <a:rPr sz="1200" i="1" dirty="0">
                <a:latin typeface="Times New Roman"/>
                <a:cs typeface="Times New Roman"/>
              </a:rPr>
              <a:t>ed in quelli  </a:t>
            </a:r>
            <a:r>
              <a:rPr sz="1200" i="1" spc="-5" dirty="0">
                <a:latin typeface="Times New Roman"/>
                <a:cs typeface="Times New Roman"/>
              </a:rPr>
              <a:t>espressamente previsti dalle norme </a:t>
            </a:r>
            <a:r>
              <a:rPr sz="1200" i="1" dirty="0">
                <a:latin typeface="Times New Roman"/>
                <a:cs typeface="Times New Roman"/>
              </a:rPr>
              <a:t>in vigore. </a:t>
            </a:r>
            <a:r>
              <a:rPr sz="1200" i="1" spc="-5" dirty="0">
                <a:latin typeface="Times New Roman"/>
                <a:cs typeface="Times New Roman"/>
              </a:rPr>
              <a:t>Peraltro, </a:t>
            </a:r>
            <a:r>
              <a:rPr sz="1200" i="1" dirty="0">
                <a:latin typeface="Times New Roman"/>
                <a:cs typeface="Times New Roman"/>
              </a:rPr>
              <a:t>è </a:t>
            </a:r>
            <a:r>
              <a:rPr sz="1200" i="1" spc="-5" dirty="0">
                <a:latin typeface="Times New Roman"/>
                <a:cs typeface="Times New Roman"/>
              </a:rPr>
              <a:t>necessario </a:t>
            </a:r>
            <a:r>
              <a:rPr sz="1200" i="1" dirty="0">
                <a:latin typeface="Times New Roman"/>
                <a:cs typeface="Times New Roman"/>
              </a:rPr>
              <a:t>garantire </a:t>
            </a:r>
            <a:r>
              <a:rPr sz="1200" i="1" spc="-5" dirty="0">
                <a:latin typeface="Times New Roman"/>
                <a:cs typeface="Times New Roman"/>
              </a:rPr>
              <a:t>sempre </a:t>
            </a:r>
            <a:r>
              <a:rPr sz="1200" i="1" dirty="0">
                <a:latin typeface="Times New Roman"/>
                <a:cs typeface="Times New Roman"/>
              </a:rPr>
              <a:t>il </a:t>
            </a:r>
            <a:r>
              <a:rPr sz="1200" i="1" spc="-5" dirty="0">
                <a:latin typeface="Times New Roman"/>
                <a:cs typeface="Times New Roman"/>
              </a:rPr>
              <a:t>rispetto </a:t>
            </a:r>
            <a:r>
              <a:rPr sz="1200" i="1" dirty="0">
                <a:latin typeface="Times New Roman"/>
                <a:cs typeface="Times New Roman"/>
              </a:rPr>
              <a:t>del  </a:t>
            </a:r>
            <a:r>
              <a:rPr sz="1200" i="1" spc="-5" dirty="0">
                <a:latin typeface="Times New Roman"/>
                <a:cs typeface="Times New Roman"/>
              </a:rPr>
              <a:t>principio </a:t>
            </a:r>
            <a:r>
              <a:rPr sz="1200" i="1" dirty="0">
                <a:latin typeface="Times New Roman"/>
                <a:cs typeface="Times New Roman"/>
              </a:rPr>
              <a:t>di </a:t>
            </a:r>
            <a:r>
              <a:rPr sz="1200" i="1" spc="-5" dirty="0">
                <a:latin typeface="Times New Roman"/>
                <a:cs typeface="Times New Roman"/>
              </a:rPr>
              <a:t>trasparenza, </a:t>
            </a:r>
            <a:r>
              <a:rPr sz="1200" i="1" dirty="0">
                <a:latin typeface="Times New Roman"/>
                <a:cs typeface="Times New Roman"/>
              </a:rPr>
              <a:t>rotazione, </a:t>
            </a:r>
            <a:r>
              <a:rPr sz="1200" i="1" spc="-5" dirty="0">
                <a:latin typeface="Times New Roman"/>
                <a:cs typeface="Times New Roman"/>
              </a:rPr>
              <a:t>concorrenza </a:t>
            </a:r>
            <a:r>
              <a:rPr sz="1200" i="1" dirty="0">
                <a:latin typeface="Times New Roman"/>
                <a:cs typeface="Times New Roman"/>
              </a:rPr>
              <a:t>e </a:t>
            </a:r>
            <a:r>
              <a:rPr sz="1200" i="1" spc="-5" dirty="0">
                <a:latin typeface="Times New Roman"/>
                <a:cs typeface="Times New Roman"/>
              </a:rPr>
              <a:t>imparzialità nell’affidamento </a:t>
            </a:r>
            <a:r>
              <a:rPr sz="1200" i="1" dirty="0">
                <a:latin typeface="Times New Roman"/>
                <a:cs typeface="Times New Roman"/>
              </a:rPr>
              <a:t>dei </a:t>
            </a:r>
            <a:r>
              <a:rPr sz="1200" i="1" spc="-5" dirty="0">
                <a:latin typeface="Times New Roman"/>
                <a:cs typeface="Times New Roman"/>
              </a:rPr>
              <a:t>servizi </a:t>
            </a:r>
            <a:r>
              <a:rPr sz="1200" i="1" dirty="0">
                <a:latin typeface="Times New Roman"/>
                <a:cs typeface="Times New Roman"/>
              </a:rPr>
              <a:t>in</a:t>
            </a:r>
            <a:r>
              <a:rPr sz="1200" i="1" spc="14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parola”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5080" indent="809625" algn="just">
              <a:lnSpc>
                <a:spcPct val="143800"/>
              </a:lnSpc>
            </a:pP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relazione, </a:t>
            </a:r>
            <a:r>
              <a:rPr sz="1200" dirty="0">
                <a:latin typeface="Times New Roman"/>
                <a:cs typeface="Times New Roman"/>
              </a:rPr>
              <a:t>poi, alle </a:t>
            </a:r>
            <a:r>
              <a:rPr sz="1200" b="1" spc="-5" dirty="0">
                <a:latin typeface="Times New Roman"/>
                <a:cs typeface="Times New Roman"/>
              </a:rPr>
              <a:t>misure di contenimento della spesa pubblica</a:t>
            </a:r>
            <a:r>
              <a:rPr sz="1200" spc="-5" dirty="0">
                <a:latin typeface="Times New Roman"/>
                <a:cs typeface="Times New Roman"/>
              </a:rPr>
              <a:t>, si </a:t>
            </a:r>
            <a:r>
              <a:rPr sz="1200" dirty="0">
                <a:latin typeface="Times New Roman"/>
                <a:cs typeface="Times New Roman"/>
              </a:rPr>
              <a:t>prende </a:t>
            </a:r>
            <a:r>
              <a:rPr sz="1200" spc="-5" dirty="0">
                <a:latin typeface="Times New Roman"/>
                <a:cs typeface="Times New Roman"/>
              </a:rPr>
              <a:t>atto </a:t>
            </a:r>
            <a:r>
              <a:rPr sz="1200" dirty="0">
                <a:latin typeface="Times New Roman"/>
                <a:cs typeface="Times New Roman"/>
              </a:rPr>
              <a:t>che la 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ai sensi dell’art. </a:t>
            </a:r>
            <a:r>
              <a:rPr sz="1200" dirty="0">
                <a:latin typeface="Times New Roman"/>
                <a:cs typeface="Times New Roman"/>
              </a:rPr>
              <a:t>1, </a:t>
            </a:r>
            <a:r>
              <a:rPr sz="1200" spc="-5" dirty="0">
                <a:latin typeface="Times New Roman"/>
                <a:cs typeface="Times New Roman"/>
              </a:rPr>
              <a:t>comma </a:t>
            </a:r>
            <a:r>
              <a:rPr sz="1200" dirty="0">
                <a:latin typeface="Times New Roman"/>
                <a:cs typeface="Times New Roman"/>
              </a:rPr>
              <a:t>417, </a:t>
            </a:r>
            <a:r>
              <a:rPr sz="1200" spc="-5" dirty="0">
                <a:latin typeface="Times New Roman"/>
                <a:cs typeface="Times New Roman"/>
              </a:rPr>
              <a:t>della </a:t>
            </a:r>
            <a:r>
              <a:rPr sz="1200" dirty="0">
                <a:latin typeface="Times New Roman"/>
                <a:cs typeface="Times New Roman"/>
              </a:rPr>
              <a:t>legge n. </a:t>
            </a:r>
            <a:r>
              <a:rPr sz="1200" spc="-5" dirty="0">
                <a:latin typeface="Times New Roman"/>
                <a:cs typeface="Times New Roman"/>
              </a:rPr>
              <a:t>147/2013, come modificato dall’art. </a:t>
            </a:r>
            <a:r>
              <a:rPr sz="1200" dirty="0">
                <a:latin typeface="Times New Roman"/>
                <a:cs typeface="Times New Roman"/>
              </a:rPr>
              <a:t>50 del  </a:t>
            </a:r>
            <a:r>
              <a:rPr sz="1200" spc="-5" dirty="0">
                <a:latin typeface="Times New Roman"/>
                <a:cs typeface="Times New Roman"/>
              </a:rPr>
              <a:t>decreto-legge </a:t>
            </a:r>
            <a:r>
              <a:rPr sz="1200" dirty="0">
                <a:latin typeface="Times New Roman"/>
                <a:cs typeface="Times New Roman"/>
              </a:rPr>
              <a:t>n. </a:t>
            </a:r>
            <a:r>
              <a:rPr sz="1200" spc="-5" dirty="0">
                <a:latin typeface="Times New Roman"/>
                <a:cs typeface="Times New Roman"/>
              </a:rPr>
              <a:t>66/2014, convertito </a:t>
            </a:r>
            <a:r>
              <a:rPr sz="1200" dirty="0">
                <a:latin typeface="Times New Roman"/>
                <a:cs typeface="Times New Roman"/>
              </a:rPr>
              <a:t>dalla </a:t>
            </a:r>
            <a:r>
              <a:rPr sz="1200" spc="-5" dirty="0">
                <a:latin typeface="Times New Roman"/>
                <a:cs typeface="Times New Roman"/>
              </a:rPr>
              <a:t>legge </a:t>
            </a:r>
            <a:r>
              <a:rPr sz="1200" dirty="0">
                <a:latin typeface="Times New Roman"/>
                <a:cs typeface="Times New Roman"/>
              </a:rPr>
              <a:t>n. </a:t>
            </a:r>
            <a:r>
              <a:rPr sz="1200" spc="-5" dirty="0">
                <a:latin typeface="Times New Roman"/>
                <a:cs typeface="Times New Roman"/>
              </a:rPr>
              <a:t>89/2014 </a:t>
            </a:r>
            <a:r>
              <a:rPr sz="1200" dirty="0">
                <a:latin typeface="Times New Roman"/>
                <a:cs typeface="Times New Roman"/>
              </a:rPr>
              <a:t>- ha </a:t>
            </a:r>
            <a:r>
              <a:rPr sz="1200" spc="-5" dirty="0">
                <a:latin typeface="Times New Roman"/>
                <a:cs typeface="Times New Roman"/>
              </a:rPr>
              <a:t>provveduto </a:t>
            </a:r>
            <a:r>
              <a:rPr sz="1200" dirty="0">
                <a:latin typeface="Times New Roman"/>
                <a:cs typeface="Times New Roman"/>
              </a:rPr>
              <a:t>al </a:t>
            </a:r>
            <a:r>
              <a:rPr sz="1200" spc="-5" dirty="0">
                <a:latin typeface="Times New Roman"/>
                <a:cs typeface="Times New Roman"/>
              </a:rPr>
              <a:t>versamento </a:t>
            </a:r>
            <a:r>
              <a:rPr sz="1200" dirty="0">
                <a:latin typeface="Times New Roman"/>
                <a:cs typeface="Times New Roman"/>
              </a:rPr>
              <a:t>al bilancio  dello </a:t>
            </a:r>
            <a:r>
              <a:rPr sz="1200" spc="-5" dirty="0">
                <a:latin typeface="Times New Roman"/>
                <a:cs typeface="Times New Roman"/>
              </a:rPr>
              <a:t>Stato, </a:t>
            </a:r>
            <a:r>
              <a:rPr sz="1200" dirty="0">
                <a:latin typeface="Times New Roman"/>
                <a:cs typeface="Times New Roman"/>
              </a:rPr>
              <a:t>per l’anno </a:t>
            </a:r>
            <a:r>
              <a:rPr sz="1200" spc="-5" dirty="0">
                <a:latin typeface="Times New Roman"/>
                <a:cs typeface="Times New Roman"/>
              </a:rPr>
              <a:t>2018, </a:t>
            </a:r>
            <a:r>
              <a:rPr sz="1200" dirty="0">
                <a:latin typeface="Times New Roman"/>
                <a:cs typeface="Times New Roman"/>
              </a:rPr>
              <a:t>del 15% dei </a:t>
            </a:r>
            <a:r>
              <a:rPr sz="1200" spc="-5" dirty="0">
                <a:latin typeface="Times New Roman"/>
                <a:cs typeface="Times New Roman"/>
              </a:rPr>
              <a:t>consumi intermedi </a:t>
            </a:r>
            <a:r>
              <a:rPr sz="1200" dirty="0">
                <a:latin typeface="Times New Roman"/>
                <a:cs typeface="Times New Roman"/>
              </a:rPr>
              <a:t>2010, pari a 179.757 euro. </a:t>
            </a:r>
            <a:r>
              <a:rPr sz="1200" spc="-5" dirty="0">
                <a:latin typeface="Times New Roman"/>
                <a:cs typeface="Times New Roman"/>
              </a:rPr>
              <a:t>Come </a:t>
            </a:r>
            <a:r>
              <a:rPr sz="1200" dirty="0">
                <a:latin typeface="Times New Roman"/>
                <a:cs typeface="Times New Roman"/>
              </a:rPr>
              <a:t>emerge  dalla </a:t>
            </a:r>
            <a:r>
              <a:rPr sz="1200" spc="-5" dirty="0">
                <a:latin typeface="Times New Roman"/>
                <a:cs typeface="Times New Roman"/>
              </a:rPr>
              <a:t>relazione </a:t>
            </a:r>
            <a:r>
              <a:rPr sz="1200" dirty="0">
                <a:latin typeface="Times New Roman"/>
                <a:cs typeface="Times New Roman"/>
              </a:rPr>
              <a:t>del </a:t>
            </a:r>
            <a:r>
              <a:rPr sz="1200" spc="-5" dirty="0">
                <a:latin typeface="Times New Roman"/>
                <a:cs typeface="Times New Roman"/>
              </a:rPr>
              <a:t>Collegio sindacale,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ha </a:t>
            </a:r>
            <a:r>
              <a:rPr sz="1200" spc="-5" dirty="0">
                <a:latin typeface="Times New Roman"/>
                <a:cs typeface="Times New Roman"/>
              </a:rPr>
              <a:t>deliberato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integrare </a:t>
            </a:r>
            <a:r>
              <a:rPr sz="1200" dirty="0">
                <a:latin typeface="Times New Roman"/>
                <a:cs typeface="Times New Roman"/>
              </a:rPr>
              <a:t>i </a:t>
            </a:r>
            <a:r>
              <a:rPr sz="1200" spc="-5" dirty="0">
                <a:latin typeface="Times New Roman"/>
                <a:cs typeface="Times New Roman"/>
              </a:rPr>
              <a:t>versamenti </a:t>
            </a:r>
            <a:r>
              <a:rPr sz="1200" dirty="0">
                <a:latin typeface="Times New Roman"/>
                <a:cs typeface="Times New Roman"/>
              </a:rPr>
              <a:t>per gli anni 2014-  2018 </a:t>
            </a:r>
            <a:r>
              <a:rPr sz="1200" spc="-5" dirty="0">
                <a:latin typeface="Times New Roman"/>
                <a:cs typeface="Times New Roman"/>
              </a:rPr>
              <a:t>inserendo </a:t>
            </a:r>
            <a:r>
              <a:rPr sz="1200" dirty="0">
                <a:latin typeface="Times New Roman"/>
                <a:cs typeface="Times New Roman"/>
              </a:rPr>
              <a:t>nella </a:t>
            </a:r>
            <a:r>
              <a:rPr sz="1200" spc="-5" dirty="0">
                <a:latin typeface="Times New Roman"/>
                <a:cs typeface="Times New Roman"/>
              </a:rPr>
              <a:t>base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calcolo </a:t>
            </a:r>
            <a:r>
              <a:rPr sz="1200" dirty="0">
                <a:latin typeface="Times New Roman"/>
                <a:cs typeface="Times New Roman"/>
              </a:rPr>
              <a:t>anche le </a:t>
            </a:r>
            <a:r>
              <a:rPr sz="1200" spc="-5" dirty="0">
                <a:latin typeface="Times New Roman"/>
                <a:cs typeface="Times New Roman"/>
              </a:rPr>
              <a:t>missioni </a:t>
            </a:r>
            <a:r>
              <a:rPr sz="1200" dirty="0">
                <a:latin typeface="Times New Roman"/>
                <a:cs typeface="Times New Roman"/>
              </a:rPr>
              <a:t>degli </a:t>
            </a:r>
            <a:r>
              <a:rPr sz="1200" spc="-5" dirty="0">
                <a:latin typeface="Times New Roman"/>
                <a:cs typeface="Times New Roman"/>
              </a:rPr>
              <a:t>organi, </a:t>
            </a:r>
            <a:r>
              <a:rPr sz="1200" dirty="0">
                <a:latin typeface="Times New Roman"/>
                <a:cs typeface="Times New Roman"/>
              </a:rPr>
              <a:t>a seguito della </a:t>
            </a:r>
            <a:r>
              <a:rPr sz="1200" spc="-5" dirty="0">
                <a:latin typeface="Times New Roman"/>
                <a:cs typeface="Times New Roman"/>
              </a:rPr>
              <a:t>nota </a:t>
            </a:r>
            <a:r>
              <a:rPr sz="1200" dirty="0">
                <a:latin typeface="Times New Roman"/>
                <a:cs typeface="Times New Roman"/>
              </a:rPr>
              <a:t>di questo  </a:t>
            </a:r>
            <a:r>
              <a:rPr sz="1200" spc="-5" dirty="0">
                <a:latin typeface="Times New Roman"/>
                <a:cs typeface="Times New Roman"/>
              </a:rPr>
              <a:t>Dipartimento </a:t>
            </a:r>
            <a:r>
              <a:rPr sz="1200" dirty="0">
                <a:latin typeface="Times New Roman"/>
                <a:cs typeface="Times New Roman"/>
              </a:rPr>
              <a:t>n. 262400 del 31 </a:t>
            </a:r>
            <a:r>
              <a:rPr sz="1200" spc="-5" dirty="0">
                <a:latin typeface="Times New Roman"/>
                <a:cs typeface="Times New Roman"/>
              </a:rPr>
              <a:t>dicembre </a:t>
            </a:r>
            <a:r>
              <a:rPr sz="1200" dirty="0">
                <a:latin typeface="Times New Roman"/>
                <a:cs typeface="Times New Roman"/>
              </a:rPr>
              <a:t>2018. </a:t>
            </a:r>
            <a:r>
              <a:rPr sz="1200" spc="-5" dirty="0">
                <a:latin typeface="Times New Roman"/>
                <a:cs typeface="Times New Roman"/>
              </a:rPr>
              <a:t>L’Organo interno di controllo </a:t>
            </a:r>
            <a:r>
              <a:rPr sz="1200" dirty="0">
                <a:latin typeface="Times New Roman"/>
                <a:cs typeface="Times New Roman"/>
              </a:rPr>
              <a:t>ha, </a:t>
            </a:r>
            <a:r>
              <a:rPr sz="1200" spc="-5" dirty="0">
                <a:latin typeface="Times New Roman"/>
                <a:cs typeface="Times New Roman"/>
              </a:rPr>
              <a:t>altresì, assicurato il  rispetto di quanto disposto dall’art. 5, commi </a:t>
            </a:r>
            <a:r>
              <a:rPr sz="1200" dirty="0">
                <a:latin typeface="Times New Roman"/>
                <a:cs typeface="Times New Roman"/>
              </a:rPr>
              <a:t>7 (valore </a:t>
            </a:r>
            <a:r>
              <a:rPr sz="1200" spc="-5" dirty="0">
                <a:latin typeface="Times New Roman"/>
                <a:cs typeface="Times New Roman"/>
              </a:rPr>
              <a:t>nominale </a:t>
            </a:r>
            <a:r>
              <a:rPr sz="1200" dirty="0">
                <a:latin typeface="Times New Roman"/>
                <a:cs typeface="Times New Roman"/>
              </a:rPr>
              <a:t>a 7 </a:t>
            </a:r>
            <a:r>
              <a:rPr sz="1200" spc="-5" dirty="0">
                <a:latin typeface="Times New Roman"/>
                <a:cs typeface="Times New Roman"/>
              </a:rPr>
              <a:t>euro </a:t>
            </a:r>
            <a:r>
              <a:rPr sz="1200" dirty="0">
                <a:latin typeface="Times New Roman"/>
                <a:cs typeface="Times New Roman"/>
              </a:rPr>
              <a:t>dei </a:t>
            </a:r>
            <a:r>
              <a:rPr sz="1200" spc="-5" dirty="0">
                <a:latin typeface="Times New Roman"/>
                <a:cs typeface="Times New Roman"/>
              </a:rPr>
              <a:t>buoni </a:t>
            </a:r>
            <a:r>
              <a:rPr sz="1200" dirty="0">
                <a:latin typeface="Times New Roman"/>
                <a:cs typeface="Times New Roman"/>
              </a:rPr>
              <a:t>pasto) e 8 </a:t>
            </a:r>
            <a:r>
              <a:rPr sz="1200" spc="-5" dirty="0">
                <a:latin typeface="Times New Roman"/>
                <a:cs typeface="Times New Roman"/>
              </a:rPr>
              <a:t>(divieto </a:t>
            </a:r>
            <a:r>
              <a:rPr sz="1200" dirty="0">
                <a:latin typeface="Times New Roman"/>
                <a:cs typeface="Times New Roman"/>
              </a:rPr>
              <a:t>di  </a:t>
            </a:r>
            <a:r>
              <a:rPr sz="1200" spc="-5" dirty="0">
                <a:latin typeface="Times New Roman"/>
                <a:cs typeface="Times New Roman"/>
              </a:rPr>
              <a:t>monetizzazione delle ferie), del decreto-legge </a:t>
            </a:r>
            <a:r>
              <a:rPr sz="1200" dirty="0">
                <a:latin typeface="Times New Roman"/>
                <a:cs typeface="Times New Roman"/>
              </a:rPr>
              <a:t>n. 95/2012, </a:t>
            </a:r>
            <a:r>
              <a:rPr sz="1200" spc="-5" dirty="0">
                <a:latin typeface="Times New Roman"/>
                <a:cs typeface="Times New Roman"/>
              </a:rPr>
              <a:t>convertito dalla </a:t>
            </a:r>
            <a:r>
              <a:rPr sz="1200" dirty="0">
                <a:latin typeface="Times New Roman"/>
                <a:cs typeface="Times New Roman"/>
              </a:rPr>
              <a:t>legge n.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135/2012.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2317" y="143814"/>
            <a:ext cx="2794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143814"/>
            <a:ext cx="6553200" cy="4703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265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MEF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spc="-60" dirty="0">
                <a:latin typeface="Times New Roman"/>
                <a:cs typeface="Times New Roman"/>
              </a:rPr>
              <a:t>RGS </a:t>
            </a:r>
            <a:r>
              <a:rPr sz="1200" spc="2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Prot. </a:t>
            </a:r>
            <a:r>
              <a:rPr sz="1200" spc="-25" dirty="0">
                <a:latin typeface="Times New Roman"/>
                <a:cs typeface="Times New Roman"/>
              </a:rPr>
              <a:t>213376 </a:t>
            </a:r>
            <a:r>
              <a:rPr sz="1200" spc="-10" dirty="0">
                <a:latin typeface="Times New Roman"/>
                <a:cs typeface="Times New Roman"/>
              </a:rPr>
              <a:t>del 18/09/2019 </a:t>
            </a:r>
            <a:r>
              <a:rPr sz="1200" spc="25" dirty="0">
                <a:latin typeface="Times New Roman"/>
                <a:cs typeface="Times New Roman"/>
              </a:rPr>
              <a:t>-</a:t>
            </a:r>
            <a:r>
              <a:rPr sz="1200" spc="-19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003300" algn="just">
              <a:lnSpc>
                <a:spcPct val="100000"/>
              </a:lnSpc>
              <a:spcBef>
                <a:spcPts val="1070"/>
              </a:spcBef>
            </a:pPr>
            <a:r>
              <a:rPr sz="1200" b="1" i="1" dirty="0">
                <a:latin typeface="Times New Roman"/>
                <a:cs typeface="Times New Roman"/>
              </a:rPr>
              <a:t>2. </a:t>
            </a:r>
            <a:r>
              <a:rPr sz="1200" b="1" i="1" spc="-5" dirty="0">
                <a:latin typeface="Times New Roman"/>
                <a:cs typeface="Times New Roman"/>
              </a:rPr>
              <a:t>Conto consuntivo </a:t>
            </a:r>
            <a:r>
              <a:rPr sz="1200" b="1" i="1" dirty="0">
                <a:latin typeface="Times New Roman"/>
                <a:cs typeface="Times New Roman"/>
              </a:rPr>
              <a:t>di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cassa</a:t>
            </a:r>
            <a:endParaRPr sz="1200">
              <a:latin typeface="Times New Roman"/>
              <a:cs typeface="Times New Roman"/>
            </a:endParaRPr>
          </a:p>
          <a:p>
            <a:pPr marL="12700" marR="88900" indent="990600" algn="just">
              <a:lnSpc>
                <a:spcPts val="2070"/>
              </a:lnSpc>
              <a:spcBef>
                <a:spcPts val="165"/>
              </a:spcBef>
            </a:pPr>
            <a:r>
              <a:rPr sz="1200" dirty="0">
                <a:latin typeface="Times New Roman"/>
                <a:cs typeface="Times New Roman"/>
              </a:rPr>
              <a:t>I </a:t>
            </a:r>
            <a:r>
              <a:rPr sz="1200" spc="-5" dirty="0">
                <a:latin typeface="Times New Roman"/>
                <a:cs typeface="Times New Roman"/>
              </a:rPr>
              <a:t>dati del rendiconto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termini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cassa appaiono coerenti </a:t>
            </a:r>
            <a:r>
              <a:rPr sz="1200" dirty="0">
                <a:latin typeface="Times New Roman"/>
                <a:cs typeface="Times New Roman"/>
              </a:rPr>
              <a:t>con </a:t>
            </a:r>
            <a:r>
              <a:rPr sz="1200" spc="-5" dirty="0">
                <a:latin typeface="Times New Roman"/>
                <a:cs typeface="Times New Roman"/>
              </a:rPr>
              <a:t>quelli contenuti </a:t>
            </a:r>
            <a:r>
              <a:rPr sz="1200" dirty="0">
                <a:latin typeface="Times New Roman"/>
                <a:cs typeface="Times New Roman"/>
              </a:rPr>
              <a:t>nei </a:t>
            </a:r>
            <a:r>
              <a:rPr sz="1200" spc="-5" dirty="0">
                <a:latin typeface="Times New Roman"/>
                <a:cs typeface="Times New Roman"/>
              </a:rPr>
              <a:t>flussi  trimestrali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cassa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trasmessi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questo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Dipartimento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sensi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della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legge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196/2009,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articolo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comma</a:t>
            </a:r>
            <a:endParaRPr sz="1200">
              <a:latin typeface="Times New Roman"/>
              <a:cs typeface="Times New Roman"/>
            </a:endParaRPr>
          </a:p>
          <a:p>
            <a:pPr marL="12700" marR="86995" algn="just">
              <a:lnSpc>
                <a:spcPts val="2070"/>
              </a:lnSpc>
            </a:pPr>
            <a:r>
              <a:rPr sz="1200" dirty="0">
                <a:latin typeface="Times New Roman"/>
                <a:cs typeface="Times New Roman"/>
              </a:rPr>
              <a:t>9. </a:t>
            </a:r>
            <a:r>
              <a:rPr sz="1200" spc="-5" dirty="0">
                <a:latin typeface="Times New Roman"/>
                <a:cs typeface="Times New Roman"/>
              </a:rPr>
              <a:t>Si evidenzia, tuttavia, </a:t>
            </a:r>
            <a:r>
              <a:rPr sz="1200" dirty="0">
                <a:latin typeface="Times New Roman"/>
                <a:cs typeface="Times New Roman"/>
              </a:rPr>
              <a:t>la non </a:t>
            </a:r>
            <a:r>
              <a:rPr sz="1200" spc="-5" dirty="0">
                <a:latin typeface="Times New Roman"/>
                <a:cs typeface="Times New Roman"/>
              </a:rPr>
              <a:t>coincidenza </a:t>
            </a:r>
            <a:r>
              <a:rPr sz="1200" dirty="0">
                <a:latin typeface="Times New Roman"/>
                <a:cs typeface="Times New Roman"/>
              </a:rPr>
              <a:t>del valore </a:t>
            </a:r>
            <a:r>
              <a:rPr sz="1200" spc="-5" dirty="0">
                <a:latin typeface="Times New Roman"/>
                <a:cs typeface="Times New Roman"/>
              </a:rPr>
              <a:t>delle disponibilità liquide registrato nello Stato  patrimoniale </a:t>
            </a:r>
            <a:r>
              <a:rPr sz="1200" dirty="0">
                <a:latin typeface="Times New Roman"/>
                <a:cs typeface="Times New Roman"/>
              </a:rPr>
              <a:t>al </a:t>
            </a:r>
            <a:r>
              <a:rPr sz="1200" spc="-5" dirty="0">
                <a:latin typeface="Times New Roman"/>
                <a:cs typeface="Times New Roman"/>
              </a:rPr>
              <a:t>31/12/2018 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-5" dirty="0">
                <a:latin typeface="Times New Roman"/>
                <a:cs typeface="Times New Roman"/>
              </a:rPr>
              <a:t>quello risultante dalla differenza fra </a:t>
            </a:r>
            <a:r>
              <a:rPr sz="1200" dirty="0">
                <a:latin typeface="Times New Roman"/>
                <a:cs typeface="Times New Roman"/>
              </a:rPr>
              <a:t>le </a:t>
            </a:r>
            <a:r>
              <a:rPr sz="1200" spc="-5" dirty="0">
                <a:latin typeface="Times New Roman"/>
                <a:cs typeface="Times New Roman"/>
              </a:rPr>
              <a:t>entrate </a:t>
            </a:r>
            <a:r>
              <a:rPr sz="1200" dirty="0">
                <a:latin typeface="Times New Roman"/>
                <a:cs typeface="Times New Roman"/>
              </a:rPr>
              <a:t>ed </a:t>
            </a:r>
            <a:r>
              <a:rPr sz="1200" spc="-5" dirty="0">
                <a:latin typeface="Times New Roman"/>
                <a:cs typeface="Times New Roman"/>
              </a:rPr>
              <a:t>uscite totali del </a:t>
            </a:r>
            <a:r>
              <a:rPr sz="1200" dirty="0">
                <a:latin typeface="Times New Roman"/>
                <a:cs typeface="Times New Roman"/>
              </a:rPr>
              <a:t>conto  consuntivo in </a:t>
            </a:r>
            <a:r>
              <a:rPr sz="1200" spc="-5" dirty="0">
                <a:latin typeface="Times New Roman"/>
                <a:cs typeface="Times New Roman"/>
              </a:rPr>
              <a:t>termini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cassa. Quest’ultimo </a:t>
            </a:r>
            <a:r>
              <a:rPr sz="1200" dirty="0">
                <a:latin typeface="Times New Roman"/>
                <a:cs typeface="Times New Roman"/>
              </a:rPr>
              <a:t>dato </a:t>
            </a:r>
            <a:r>
              <a:rPr sz="1200" spc="-5" dirty="0">
                <a:latin typeface="Times New Roman"/>
                <a:cs typeface="Times New Roman"/>
              </a:rPr>
              <a:t>coincide, invece</a:t>
            </a:r>
            <a:r>
              <a:rPr sz="10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con </a:t>
            </a:r>
            <a:r>
              <a:rPr sz="1200" spc="-5" dirty="0">
                <a:latin typeface="Times New Roman"/>
                <a:cs typeface="Times New Roman"/>
              </a:rPr>
              <a:t>quello riscontrabile dal  rendiconto finanziario. Al </a:t>
            </a:r>
            <a:r>
              <a:rPr sz="1200" dirty="0">
                <a:latin typeface="Times New Roman"/>
                <a:cs typeface="Times New Roman"/>
              </a:rPr>
              <a:t>riguardo, </a:t>
            </a:r>
            <a:r>
              <a:rPr sz="1200" spc="-5" dirty="0">
                <a:latin typeface="Times New Roman"/>
                <a:cs typeface="Times New Roman"/>
              </a:rPr>
              <a:t>si chiedono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chiarimenti.</a:t>
            </a:r>
            <a:endParaRPr sz="1200">
              <a:latin typeface="Times New Roman"/>
              <a:cs typeface="Times New Roman"/>
            </a:endParaRPr>
          </a:p>
          <a:p>
            <a:pPr marL="12700" marR="121920" indent="990600" algn="just">
              <a:lnSpc>
                <a:spcPts val="2070"/>
              </a:lnSpc>
            </a:pPr>
            <a:r>
              <a:rPr sz="1200" spc="-5" dirty="0">
                <a:latin typeface="Times New Roman"/>
                <a:cs typeface="Times New Roman"/>
              </a:rPr>
              <a:t>Con riferimento alla classificazione </a:t>
            </a:r>
            <a:r>
              <a:rPr sz="1200" dirty="0">
                <a:latin typeface="Times New Roman"/>
                <a:cs typeface="Times New Roman"/>
              </a:rPr>
              <a:t>della </a:t>
            </a:r>
            <a:r>
              <a:rPr sz="1200" spc="-5" dirty="0">
                <a:latin typeface="Times New Roman"/>
                <a:cs typeface="Times New Roman"/>
              </a:rPr>
              <a:t>spesa </a:t>
            </a:r>
            <a:r>
              <a:rPr sz="1200" dirty="0">
                <a:latin typeface="Times New Roman"/>
                <a:cs typeface="Times New Roman"/>
              </a:rPr>
              <a:t>per </a:t>
            </a:r>
            <a:r>
              <a:rPr sz="1200" spc="-5" dirty="0">
                <a:latin typeface="Times New Roman"/>
                <a:cs typeface="Times New Roman"/>
              </a:rPr>
              <a:t>missioni 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-5" dirty="0">
                <a:latin typeface="Times New Roman"/>
                <a:cs typeface="Times New Roman"/>
              </a:rPr>
              <a:t>programmi, </a:t>
            </a:r>
            <a:r>
              <a:rPr sz="1200" dirty="0">
                <a:latin typeface="Times New Roman"/>
                <a:cs typeface="Times New Roman"/>
              </a:rPr>
              <a:t>non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hanno  </a:t>
            </a:r>
            <a:r>
              <a:rPr sz="1200" spc="-5" dirty="0">
                <a:latin typeface="Times New Roman"/>
                <a:cs typeface="Times New Roman"/>
              </a:rPr>
              <a:t>osservazioni </a:t>
            </a:r>
            <a:r>
              <a:rPr sz="1200" dirty="0">
                <a:latin typeface="Times New Roman"/>
                <a:cs typeface="Times New Roman"/>
              </a:rPr>
              <a:t>da</a:t>
            </a:r>
            <a:r>
              <a:rPr sz="1200" spc="-5" dirty="0">
                <a:latin typeface="Times New Roman"/>
                <a:cs typeface="Times New Roman"/>
              </a:rPr>
              <a:t> formulare.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003300" algn="just">
              <a:lnSpc>
                <a:spcPct val="100000"/>
              </a:lnSpc>
              <a:spcBef>
                <a:spcPts val="1040"/>
              </a:spcBef>
            </a:pPr>
            <a:r>
              <a:rPr sz="1200" b="1" i="1" dirty="0">
                <a:latin typeface="Times New Roman"/>
                <a:cs typeface="Times New Roman"/>
              </a:rPr>
              <a:t>3.</a:t>
            </a:r>
            <a:r>
              <a:rPr sz="1200" b="1" i="1" spc="-5" dirty="0">
                <a:latin typeface="Times New Roman"/>
                <a:cs typeface="Times New Roman"/>
              </a:rPr>
              <a:t> Conclusioni</a:t>
            </a:r>
            <a:endParaRPr sz="1200">
              <a:latin typeface="Times New Roman"/>
              <a:cs typeface="Times New Roman"/>
            </a:endParaRPr>
          </a:p>
          <a:p>
            <a:pPr marL="12700" marR="123189" indent="990600" algn="just">
              <a:lnSpc>
                <a:spcPts val="2070"/>
              </a:lnSpc>
              <a:spcBef>
                <a:spcPts val="165"/>
              </a:spcBef>
            </a:pPr>
            <a:r>
              <a:rPr sz="1200" spc="-5" dirty="0">
                <a:latin typeface="Times New Roman"/>
                <a:cs typeface="Times New Roman"/>
              </a:rPr>
              <a:t>Premesso </a:t>
            </a:r>
            <a:r>
              <a:rPr sz="1200" dirty="0">
                <a:latin typeface="Times New Roman"/>
                <a:cs typeface="Times New Roman"/>
              </a:rPr>
              <a:t>quanto </a:t>
            </a:r>
            <a:r>
              <a:rPr sz="1200" spc="-5" dirty="0">
                <a:latin typeface="Times New Roman"/>
                <a:cs typeface="Times New Roman"/>
              </a:rPr>
              <a:t>sopra, </a:t>
            </a:r>
            <a:r>
              <a:rPr sz="1200" dirty="0">
                <a:latin typeface="Times New Roman"/>
                <a:cs typeface="Times New Roman"/>
              </a:rPr>
              <a:t>tenuto </a:t>
            </a:r>
            <a:r>
              <a:rPr sz="1200" spc="-5" dirty="0">
                <a:latin typeface="Times New Roman"/>
                <a:cs typeface="Times New Roman"/>
              </a:rPr>
              <a:t>conto </a:t>
            </a:r>
            <a:r>
              <a:rPr sz="1200" dirty="0">
                <a:latin typeface="Times New Roman"/>
                <a:cs typeface="Times New Roman"/>
              </a:rPr>
              <a:t>del </a:t>
            </a:r>
            <a:r>
              <a:rPr sz="1200" spc="-5" dirty="0">
                <a:latin typeface="Times New Roman"/>
                <a:cs typeface="Times New Roman"/>
              </a:rPr>
              <a:t>parere favorevole espresso </a:t>
            </a:r>
            <a:r>
              <a:rPr sz="1200" dirty="0">
                <a:latin typeface="Times New Roman"/>
                <a:cs typeface="Times New Roman"/>
              </a:rPr>
              <a:t>dal </a:t>
            </a:r>
            <a:r>
              <a:rPr sz="1200" spc="-5" dirty="0">
                <a:latin typeface="Times New Roman"/>
                <a:cs typeface="Times New Roman"/>
              </a:rPr>
              <a:t>Collegio  sindacale, fermo restando </a:t>
            </a:r>
            <a:r>
              <a:rPr sz="1200" dirty="0">
                <a:latin typeface="Times New Roman"/>
                <a:cs typeface="Times New Roman"/>
              </a:rPr>
              <a:t>che la </a:t>
            </a:r>
            <a:r>
              <a:rPr sz="1200" spc="-5" dirty="0">
                <a:latin typeface="Times New Roman"/>
                <a:cs typeface="Times New Roman"/>
              </a:rPr>
              <a:t>Cassa </a:t>
            </a:r>
            <a:r>
              <a:rPr sz="1200" dirty="0">
                <a:latin typeface="Times New Roman"/>
                <a:cs typeface="Times New Roman"/>
              </a:rPr>
              <a:t>dia </a:t>
            </a:r>
            <a:r>
              <a:rPr sz="1200" spc="-5" dirty="0">
                <a:latin typeface="Times New Roman"/>
                <a:cs typeface="Times New Roman"/>
              </a:rPr>
              <a:t>attuazione alle raccomandazioni su esposte, si comunica, per  </a:t>
            </a:r>
            <a:r>
              <a:rPr sz="1200" dirty="0">
                <a:latin typeface="Times New Roman"/>
                <a:cs typeface="Times New Roman"/>
              </a:rPr>
              <a:t>quanto di </a:t>
            </a:r>
            <a:r>
              <a:rPr sz="1200" spc="-5" dirty="0">
                <a:latin typeface="Times New Roman"/>
                <a:cs typeface="Times New Roman"/>
              </a:rPr>
              <a:t>competenza, </a:t>
            </a:r>
            <a:r>
              <a:rPr sz="1200" dirty="0">
                <a:latin typeface="Times New Roman"/>
                <a:cs typeface="Times New Roman"/>
              </a:rPr>
              <a:t>di non avere </a:t>
            </a:r>
            <a:r>
              <a:rPr sz="1200" spc="-5" dirty="0">
                <a:latin typeface="Times New Roman"/>
                <a:cs typeface="Times New Roman"/>
              </a:rPr>
              <a:t>ulteriori osservazioni da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formulare.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3812540">
              <a:lnSpc>
                <a:spcPct val="100000"/>
              </a:lnSpc>
              <a:spcBef>
                <a:spcPts val="1030"/>
              </a:spcBef>
            </a:pP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Ragioniere Generale dello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Stato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696" y="1238319"/>
            <a:ext cx="179705" cy="822134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30" dirty="0">
                <a:latin typeface="Times New Roman"/>
                <a:cs typeface="Times New Roman"/>
              </a:rPr>
              <a:t>La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riproduzione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su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supporto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cartaceo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presente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costituisce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una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copia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10" dirty="0">
                <a:latin typeface="Times New Roman"/>
                <a:cs typeface="Times New Roman"/>
              </a:rPr>
              <a:t>documento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firmato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digitalmente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conservato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presso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20" dirty="0">
                <a:latin typeface="Times New Roman"/>
                <a:cs typeface="Times New Roman"/>
              </a:rPr>
              <a:t>il </a:t>
            </a:r>
            <a:r>
              <a:rPr sz="900" spc="-25" dirty="0">
                <a:latin typeface="Times New Roman"/>
                <a:cs typeface="Times New Roman"/>
              </a:rPr>
              <a:t>MEF</a:t>
            </a:r>
            <a:r>
              <a:rPr sz="900" spc="-15" dirty="0">
                <a:latin typeface="Times New Roman"/>
                <a:cs typeface="Times New Roman"/>
              </a:rPr>
              <a:t> ai </a:t>
            </a:r>
            <a:r>
              <a:rPr sz="900" spc="-10" dirty="0">
                <a:latin typeface="Times New Roman"/>
                <a:cs typeface="Times New Roman"/>
              </a:rPr>
              <a:t>sensi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Times New Roman"/>
                <a:cs typeface="Times New Roman"/>
              </a:rPr>
              <a:t>della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spc="5" dirty="0">
                <a:latin typeface="Times New Roman"/>
                <a:cs typeface="Times New Roman"/>
              </a:rPr>
              <a:t>normativa</a:t>
            </a:r>
            <a:r>
              <a:rPr sz="900" spc="-15" dirty="0">
                <a:latin typeface="Times New Roman"/>
                <a:cs typeface="Times New Roman"/>
              </a:rPr>
              <a:t> vigente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4940" y="5043423"/>
            <a:ext cx="1538604" cy="530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pc="-5" dirty="0"/>
              <a:t>LM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0"/>
              </a:lnSpc>
            </a:pPr>
            <a:fld id="{81D60167-4931-47E6-BA6A-407CBD079E47}" type="slidenum">
              <a:rPr spc="-5" dirty="0"/>
              <a:t>8</a:t>
            </a:fld>
            <a:r>
              <a:rPr spc="-5" dirty="0"/>
              <a:t>/8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3058</Words>
  <Application>Microsoft Office PowerPoint</Application>
  <PresentationFormat>Personalizzato</PresentationFormat>
  <Paragraphs>630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Carlito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pietro.coluzzi</dc:creator>
  <cp:lastModifiedBy>MAURIZI Luigina</cp:lastModifiedBy>
  <cp:revision>1</cp:revision>
  <dcterms:created xsi:type="dcterms:W3CDTF">2020-01-23T14:34:37Z</dcterms:created>
  <dcterms:modified xsi:type="dcterms:W3CDTF">2020-01-23T14:35:59Z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2019-09-10T00:00:00Z</vt:filetime>
  </property>
  <property fmtid="{D5CDD505-2E9C-101B-9397-08002B2CF9AE}" pid="3" name="Creator">
    <vt:lpwstr>Acrobat PDFMaker 10.0 per Word</vt:lpwstr>
  </property>
  <property fmtid="{D5CDD505-2E9C-101B-9397-08002B2CF9AE}" pid="4" name="LastSaved">
    <vt:filetime>2020-01-23T00:00:00Z</vt:filetime>
  </property>
</Properties>
</file>