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66" r:id="rId2"/>
    <p:sldId id="283"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9" r:id="rId19"/>
    <p:sldId id="300" r:id="rId20"/>
    <p:sldId id="301" r:id="rId21"/>
    <p:sldId id="302" r:id="rId22"/>
    <p:sldId id="303" r:id="rId23"/>
    <p:sldId id="304" r:id="rId24"/>
    <p:sldId id="305" r:id="rId25"/>
    <p:sldId id="306" r:id="rId26"/>
    <p:sldId id="307" r:id="rId27"/>
    <p:sldId id="308" r:id="rId28"/>
    <p:sldId id="309" r:id="rId29"/>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5pPr>
    <a:lvl6pPr marL="2286000" algn="l" defTabSz="914400" rtl="0" eaLnBrk="1" latinLnBrk="0" hangingPunct="1">
      <a:defRPr sz="2400" kern="1200">
        <a:solidFill>
          <a:schemeClr val="tx1"/>
        </a:solidFill>
        <a:latin typeface="Arial" charset="0"/>
        <a:ea typeface="ＭＳ Ｐゴシック" pitchFamily="92" charset="-128"/>
        <a:cs typeface="+mn-cs"/>
      </a:defRPr>
    </a:lvl6pPr>
    <a:lvl7pPr marL="2743200" algn="l" defTabSz="914400" rtl="0" eaLnBrk="1" latinLnBrk="0" hangingPunct="1">
      <a:defRPr sz="2400" kern="1200">
        <a:solidFill>
          <a:schemeClr val="tx1"/>
        </a:solidFill>
        <a:latin typeface="Arial" charset="0"/>
        <a:ea typeface="ＭＳ Ｐゴシック" pitchFamily="92" charset="-128"/>
        <a:cs typeface="+mn-cs"/>
      </a:defRPr>
    </a:lvl7pPr>
    <a:lvl8pPr marL="3200400" algn="l" defTabSz="914400" rtl="0" eaLnBrk="1" latinLnBrk="0" hangingPunct="1">
      <a:defRPr sz="2400" kern="1200">
        <a:solidFill>
          <a:schemeClr val="tx1"/>
        </a:solidFill>
        <a:latin typeface="Arial" charset="0"/>
        <a:ea typeface="ＭＳ Ｐゴシック" pitchFamily="92" charset="-128"/>
        <a:cs typeface="+mn-cs"/>
      </a:defRPr>
    </a:lvl8pPr>
    <a:lvl9pPr marL="3657600" algn="l" defTabSz="914400" rtl="0" eaLnBrk="1" latinLnBrk="0" hangingPunct="1">
      <a:defRPr sz="2400" kern="1200">
        <a:solidFill>
          <a:schemeClr val="tx1"/>
        </a:solidFill>
        <a:latin typeface="Arial" charset="0"/>
        <a:ea typeface="ＭＳ Ｐゴシック" pitchFamily="9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B3066"/>
    <a:srgbClr val="0027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29" autoAdjust="0"/>
    <p:restoredTop sz="88994" autoAdjust="0"/>
  </p:normalViewPr>
  <p:slideViewPr>
    <p:cSldViewPr>
      <p:cViewPr varScale="1">
        <p:scale>
          <a:sx n="66" d="100"/>
          <a:sy n="66"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7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C9732-22A4-49EB-939E-84B8BD7827FE}" type="doc">
      <dgm:prSet loTypeId="urn:microsoft.com/office/officeart/2005/8/layout/chevron1" loCatId="process" qsTypeId="urn:microsoft.com/office/officeart/2005/8/quickstyle/simple1" qsCatId="simple" csTypeId="urn:microsoft.com/office/officeart/2005/8/colors/accent1_2" csCatId="accent1" phldr="1"/>
      <dgm:spPr/>
    </dgm:pt>
    <dgm:pt modelId="{BB4AAE55-DE16-4A2F-92A5-B1B724B6CE32}">
      <dgm:prSet phldrT="[Testo]" custT="1"/>
      <dgm:spPr>
        <a:xfrm>
          <a:off x="15213" y="432046"/>
          <a:ext cx="2420586" cy="968234"/>
        </a:xfrm>
        <a:prstGeom prst="chevron">
          <a:avLst/>
        </a:prstGeom>
        <a:solidFill>
          <a:srgbClr val="4F81BD">
            <a:hueOff val="0"/>
            <a:satOff val="0"/>
            <a:lumOff val="0"/>
            <a:alphaOff val="0"/>
          </a:srgbClr>
        </a:solidFill>
        <a:ln w="25400" cap="flat" cmpd="sng" algn="ctr">
          <a:solidFill>
            <a:scrgbClr r="0" g="0" b="0"/>
          </a:solidFill>
          <a:prstDash val="dash"/>
        </a:ln>
        <a:effectLst/>
      </dgm:spPr>
      <dgm:t>
        <a:bodyPr/>
        <a:lstStyle/>
        <a:p>
          <a:r>
            <a:rPr lang="it-IT" sz="1400" b="1" dirty="0" smtClean="0">
              <a:solidFill>
                <a:sysClr val="window" lastClr="FFFFFF"/>
              </a:solidFill>
              <a:latin typeface="Calibri"/>
              <a:ea typeface="+mn-ea"/>
              <a:cs typeface="+mn-cs"/>
            </a:rPr>
            <a:t>Programmazione</a:t>
          </a:r>
          <a:endParaRPr lang="it-IT" sz="1400" b="1" dirty="0">
            <a:solidFill>
              <a:sysClr val="window" lastClr="FFFFFF"/>
            </a:solidFill>
            <a:latin typeface="Calibri"/>
            <a:ea typeface="+mn-ea"/>
            <a:cs typeface="+mn-cs"/>
          </a:endParaRPr>
        </a:p>
      </dgm:t>
    </dgm:pt>
    <dgm:pt modelId="{1572359D-1776-4528-9282-4230843D0D16}" type="parTrans" cxnId="{5C5AE9DE-B6E1-4F42-A6FE-7A198CE32446}">
      <dgm:prSet/>
      <dgm:spPr/>
      <dgm:t>
        <a:bodyPr/>
        <a:lstStyle/>
        <a:p>
          <a:endParaRPr lang="it-IT" sz="1800" b="1"/>
        </a:p>
      </dgm:t>
    </dgm:pt>
    <dgm:pt modelId="{3EED5353-3317-4CCE-BFAA-252F5E4FF69C}" type="sibTrans" cxnId="{5C5AE9DE-B6E1-4F42-A6FE-7A198CE32446}">
      <dgm:prSet/>
      <dgm:spPr/>
      <dgm:t>
        <a:bodyPr/>
        <a:lstStyle/>
        <a:p>
          <a:endParaRPr lang="it-IT" sz="1800" b="1"/>
        </a:p>
      </dgm:t>
    </dgm:pt>
    <dgm:pt modelId="{E583A9DD-9F17-49FF-AEC3-D4CA10C198F9}">
      <dgm:prSet phldrT="[Testo]" custT="1"/>
      <dgm:spPr>
        <a:xfrm>
          <a:off x="2182686" y="435774"/>
          <a:ext cx="2420586" cy="968234"/>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400" b="1" dirty="0" smtClean="0">
              <a:solidFill>
                <a:sysClr val="window" lastClr="FFFFFF"/>
              </a:solidFill>
              <a:latin typeface="Calibri"/>
              <a:ea typeface="+mn-ea"/>
              <a:cs typeface="+mn-cs"/>
            </a:rPr>
            <a:t>Fase decisionale</a:t>
          </a:r>
        </a:p>
        <a:p>
          <a:r>
            <a:rPr lang="it-IT" sz="1400" b="1" dirty="0" smtClean="0">
              <a:solidFill>
                <a:sysClr val="window" lastClr="FFFFFF"/>
              </a:solidFill>
              <a:latin typeface="Calibri"/>
              <a:ea typeface="+mn-ea"/>
              <a:cs typeface="+mn-cs"/>
            </a:rPr>
            <a:t>(p.es. </a:t>
          </a:r>
          <a:r>
            <a:rPr lang="it-IT" sz="1400" b="1" dirty="0" err="1" smtClean="0">
              <a:solidFill>
                <a:sysClr val="window" lastClr="FFFFFF"/>
              </a:solidFill>
              <a:latin typeface="Calibri"/>
              <a:ea typeface="+mn-ea"/>
              <a:cs typeface="+mn-cs"/>
            </a:rPr>
            <a:t>pre</a:t>
          </a:r>
          <a:r>
            <a:rPr lang="it-IT" sz="1400" b="1" dirty="0" smtClean="0">
              <a:solidFill>
                <a:sysClr val="window" lastClr="FFFFFF"/>
              </a:solidFill>
              <a:latin typeface="Calibri"/>
              <a:ea typeface="+mn-ea"/>
              <a:cs typeface="+mn-cs"/>
            </a:rPr>
            <a:t>-legislativa)</a:t>
          </a:r>
          <a:endParaRPr lang="it-IT" sz="1400" b="1" dirty="0">
            <a:solidFill>
              <a:sysClr val="window" lastClr="FFFFFF"/>
            </a:solidFill>
            <a:latin typeface="Calibri"/>
            <a:ea typeface="+mn-ea"/>
            <a:cs typeface="+mn-cs"/>
          </a:endParaRPr>
        </a:p>
      </dgm:t>
    </dgm:pt>
    <dgm:pt modelId="{2FE1C6A8-3AF0-4446-839D-0B2A483DE338}" type="parTrans" cxnId="{74001F65-54FF-4CFC-ADE0-F25C920899C2}">
      <dgm:prSet/>
      <dgm:spPr/>
      <dgm:t>
        <a:bodyPr/>
        <a:lstStyle/>
        <a:p>
          <a:endParaRPr lang="it-IT" sz="1800" b="1"/>
        </a:p>
      </dgm:t>
    </dgm:pt>
    <dgm:pt modelId="{02752857-20FD-43DB-A946-58063520167E}" type="sibTrans" cxnId="{74001F65-54FF-4CFC-ADE0-F25C920899C2}">
      <dgm:prSet/>
      <dgm:spPr/>
      <dgm:t>
        <a:bodyPr/>
        <a:lstStyle/>
        <a:p>
          <a:endParaRPr lang="it-IT" sz="1800" b="1"/>
        </a:p>
      </dgm:t>
    </dgm:pt>
    <dgm:pt modelId="{AD27044F-B147-47D8-BF27-D5634793C851}">
      <dgm:prSet phldrT="[Testo]" custT="1"/>
      <dgm:spPr>
        <a:xfrm>
          <a:off x="4361214" y="435774"/>
          <a:ext cx="2420586" cy="968234"/>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400" b="1" dirty="0" smtClean="0">
              <a:solidFill>
                <a:sysClr val="window" lastClr="FFFFFF"/>
              </a:solidFill>
              <a:latin typeface="Calibri"/>
              <a:ea typeface="+mn-ea"/>
              <a:cs typeface="+mn-cs"/>
            </a:rPr>
            <a:t>Fase attuativa (p.es. Monitoraggio)</a:t>
          </a:r>
          <a:endParaRPr lang="it-IT" sz="1400" b="1" dirty="0">
            <a:solidFill>
              <a:sysClr val="window" lastClr="FFFFFF"/>
            </a:solidFill>
            <a:latin typeface="Calibri"/>
            <a:ea typeface="+mn-ea"/>
            <a:cs typeface="+mn-cs"/>
          </a:endParaRPr>
        </a:p>
      </dgm:t>
    </dgm:pt>
    <dgm:pt modelId="{AEF3E6A3-FC23-4C23-AB74-800838C58CA0}" type="parTrans" cxnId="{E1D707DD-ED7A-4318-A61F-BA6B65AB24F4}">
      <dgm:prSet/>
      <dgm:spPr/>
      <dgm:t>
        <a:bodyPr/>
        <a:lstStyle/>
        <a:p>
          <a:endParaRPr lang="it-IT" sz="1800" b="1"/>
        </a:p>
      </dgm:t>
    </dgm:pt>
    <dgm:pt modelId="{D47B125D-47AE-44D8-BD2B-A42D25C41DB9}" type="sibTrans" cxnId="{E1D707DD-ED7A-4318-A61F-BA6B65AB24F4}">
      <dgm:prSet/>
      <dgm:spPr/>
      <dgm:t>
        <a:bodyPr/>
        <a:lstStyle/>
        <a:p>
          <a:endParaRPr lang="it-IT" sz="1800" b="1"/>
        </a:p>
      </dgm:t>
    </dgm:pt>
    <dgm:pt modelId="{F3690ECE-147A-4A20-9039-901F1B480160}">
      <dgm:prSet phldrT="[Testo]" custT="1"/>
      <dgm:spPr>
        <a:xfrm>
          <a:off x="6539742" y="435774"/>
          <a:ext cx="2420586" cy="968234"/>
        </a:xfrm>
        <a:prstGeom prst="chevron">
          <a:avLst/>
        </a:prstGeom>
        <a:solidFill>
          <a:srgbClr val="4F81BD">
            <a:hueOff val="0"/>
            <a:satOff val="0"/>
            <a:lumOff val="0"/>
            <a:alphaOff val="0"/>
          </a:srgbClr>
        </a:solidFill>
        <a:ln w="25400" cap="flat" cmpd="sng" algn="ctr">
          <a:solidFill>
            <a:scrgbClr r="0" g="0" b="0"/>
          </a:solidFill>
          <a:prstDash val="dash"/>
        </a:ln>
        <a:effectLst/>
      </dgm:spPr>
      <dgm:t>
        <a:bodyPr/>
        <a:lstStyle/>
        <a:p>
          <a:r>
            <a:rPr lang="it-IT" sz="1400" b="1" dirty="0" err="1" smtClean="0">
              <a:solidFill>
                <a:sysClr val="window" lastClr="FFFFFF"/>
              </a:solidFill>
              <a:latin typeface="Calibri"/>
              <a:ea typeface="+mn-ea"/>
              <a:cs typeface="+mn-cs"/>
            </a:rPr>
            <a:t>Ri</a:t>
          </a:r>
          <a:r>
            <a:rPr lang="it-IT" sz="1400" b="1" dirty="0" smtClean="0">
              <a:solidFill>
                <a:sysClr val="window" lastClr="FFFFFF"/>
              </a:solidFill>
              <a:latin typeface="Calibri"/>
              <a:ea typeface="+mn-ea"/>
              <a:cs typeface="+mn-cs"/>
            </a:rPr>
            <a:t>-programmazione</a:t>
          </a:r>
          <a:endParaRPr lang="it-IT" sz="1400" b="1" dirty="0">
            <a:solidFill>
              <a:sysClr val="window" lastClr="FFFFFF"/>
            </a:solidFill>
            <a:latin typeface="Calibri"/>
            <a:ea typeface="+mn-ea"/>
            <a:cs typeface="+mn-cs"/>
          </a:endParaRPr>
        </a:p>
      </dgm:t>
    </dgm:pt>
    <dgm:pt modelId="{DA8DC8D3-AA22-432B-B7E0-5DC28682C952}" type="parTrans" cxnId="{304E3105-7DCD-4FDB-8CC0-BC43228600B3}">
      <dgm:prSet/>
      <dgm:spPr/>
      <dgm:t>
        <a:bodyPr/>
        <a:lstStyle/>
        <a:p>
          <a:endParaRPr lang="it-IT" sz="1800" b="1"/>
        </a:p>
      </dgm:t>
    </dgm:pt>
    <dgm:pt modelId="{C71F4239-22E2-4428-8755-789E8564A29F}" type="sibTrans" cxnId="{304E3105-7DCD-4FDB-8CC0-BC43228600B3}">
      <dgm:prSet/>
      <dgm:spPr/>
      <dgm:t>
        <a:bodyPr/>
        <a:lstStyle/>
        <a:p>
          <a:endParaRPr lang="it-IT" sz="1800" b="1"/>
        </a:p>
      </dgm:t>
    </dgm:pt>
    <dgm:pt modelId="{25EA0AE3-4232-438D-857F-7F3AC17CC670}" type="pres">
      <dgm:prSet presAssocID="{000C9732-22A4-49EB-939E-84B8BD7827FE}" presName="Name0" presStyleCnt="0">
        <dgm:presLayoutVars>
          <dgm:dir/>
          <dgm:animLvl val="lvl"/>
          <dgm:resizeHandles val="exact"/>
        </dgm:presLayoutVars>
      </dgm:prSet>
      <dgm:spPr/>
    </dgm:pt>
    <dgm:pt modelId="{A24B83DF-D5CD-4B22-B992-E98DA45AEB67}" type="pres">
      <dgm:prSet presAssocID="{BB4AAE55-DE16-4A2F-92A5-B1B724B6CE32}" presName="parTxOnly" presStyleLbl="node1" presStyleIdx="0" presStyleCnt="4" custLinFactNeighborX="4567" custLinFactNeighborY="-385">
        <dgm:presLayoutVars>
          <dgm:chMax val="0"/>
          <dgm:chPref val="0"/>
          <dgm:bulletEnabled val="1"/>
        </dgm:presLayoutVars>
      </dgm:prSet>
      <dgm:spPr/>
      <dgm:t>
        <a:bodyPr/>
        <a:lstStyle/>
        <a:p>
          <a:endParaRPr lang="it-IT"/>
        </a:p>
      </dgm:t>
    </dgm:pt>
    <dgm:pt modelId="{B9EBB8BF-15C9-46DB-8A9A-B933386F18F5}" type="pres">
      <dgm:prSet presAssocID="{3EED5353-3317-4CCE-BFAA-252F5E4FF69C}" presName="parTxOnlySpace" presStyleCnt="0"/>
      <dgm:spPr/>
    </dgm:pt>
    <dgm:pt modelId="{208E7647-C3F2-4D90-BD2C-8520C8FEF53E}" type="pres">
      <dgm:prSet presAssocID="{E583A9DD-9F17-49FF-AEC3-D4CA10C198F9}" presName="parTxOnly" presStyleLbl="node1" presStyleIdx="1" presStyleCnt="4">
        <dgm:presLayoutVars>
          <dgm:chMax val="0"/>
          <dgm:chPref val="0"/>
          <dgm:bulletEnabled val="1"/>
        </dgm:presLayoutVars>
      </dgm:prSet>
      <dgm:spPr/>
      <dgm:t>
        <a:bodyPr/>
        <a:lstStyle/>
        <a:p>
          <a:endParaRPr lang="it-IT"/>
        </a:p>
      </dgm:t>
    </dgm:pt>
    <dgm:pt modelId="{D4B32317-E4C9-48EF-BE4C-A51979D98592}" type="pres">
      <dgm:prSet presAssocID="{02752857-20FD-43DB-A946-58063520167E}" presName="parTxOnlySpace" presStyleCnt="0"/>
      <dgm:spPr/>
    </dgm:pt>
    <dgm:pt modelId="{0DDB3EEC-0FDA-4356-BEBF-DEA5CC9B0A9D}" type="pres">
      <dgm:prSet presAssocID="{AD27044F-B147-47D8-BF27-D5634793C851}" presName="parTxOnly" presStyleLbl="node1" presStyleIdx="2" presStyleCnt="4">
        <dgm:presLayoutVars>
          <dgm:chMax val="0"/>
          <dgm:chPref val="0"/>
          <dgm:bulletEnabled val="1"/>
        </dgm:presLayoutVars>
      </dgm:prSet>
      <dgm:spPr/>
      <dgm:t>
        <a:bodyPr/>
        <a:lstStyle/>
        <a:p>
          <a:endParaRPr lang="it-IT"/>
        </a:p>
      </dgm:t>
    </dgm:pt>
    <dgm:pt modelId="{850137DB-CA1B-42BB-AAC2-F6341FE1532A}" type="pres">
      <dgm:prSet presAssocID="{D47B125D-47AE-44D8-BD2B-A42D25C41DB9}" presName="parTxOnlySpace" presStyleCnt="0"/>
      <dgm:spPr/>
    </dgm:pt>
    <dgm:pt modelId="{E25F9CE4-EB62-4DEE-8A75-0ED7F9FB47EF}" type="pres">
      <dgm:prSet presAssocID="{F3690ECE-147A-4A20-9039-901F1B480160}" presName="parTxOnly" presStyleLbl="node1" presStyleIdx="3" presStyleCnt="4">
        <dgm:presLayoutVars>
          <dgm:chMax val="0"/>
          <dgm:chPref val="0"/>
          <dgm:bulletEnabled val="1"/>
        </dgm:presLayoutVars>
      </dgm:prSet>
      <dgm:spPr/>
      <dgm:t>
        <a:bodyPr/>
        <a:lstStyle/>
        <a:p>
          <a:endParaRPr lang="it-IT"/>
        </a:p>
      </dgm:t>
    </dgm:pt>
  </dgm:ptLst>
  <dgm:cxnLst>
    <dgm:cxn modelId="{E2F876A8-F755-4837-B352-2914FA610214}" type="presOf" srcId="{E583A9DD-9F17-49FF-AEC3-D4CA10C198F9}" destId="{208E7647-C3F2-4D90-BD2C-8520C8FEF53E}" srcOrd="0" destOrd="0" presId="urn:microsoft.com/office/officeart/2005/8/layout/chevron1"/>
    <dgm:cxn modelId="{8765E842-239E-4802-A229-E4BFBA385424}" type="presOf" srcId="{000C9732-22A4-49EB-939E-84B8BD7827FE}" destId="{25EA0AE3-4232-438D-857F-7F3AC17CC670}" srcOrd="0" destOrd="0" presId="urn:microsoft.com/office/officeart/2005/8/layout/chevron1"/>
    <dgm:cxn modelId="{5C5AE9DE-B6E1-4F42-A6FE-7A198CE32446}" srcId="{000C9732-22A4-49EB-939E-84B8BD7827FE}" destId="{BB4AAE55-DE16-4A2F-92A5-B1B724B6CE32}" srcOrd="0" destOrd="0" parTransId="{1572359D-1776-4528-9282-4230843D0D16}" sibTransId="{3EED5353-3317-4CCE-BFAA-252F5E4FF69C}"/>
    <dgm:cxn modelId="{A0C1033D-380B-48A4-88B9-11838EAA9BF9}" type="presOf" srcId="{F3690ECE-147A-4A20-9039-901F1B480160}" destId="{E25F9CE4-EB62-4DEE-8A75-0ED7F9FB47EF}" srcOrd="0" destOrd="0" presId="urn:microsoft.com/office/officeart/2005/8/layout/chevron1"/>
    <dgm:cxn modelId="{304E3105-7DCD-4FDB-8CC0-BC43228600B3}" srcId="{000C9732-22A4-49EB-939E-84B8BD7827FE}" destId="{F3690ECE-147A-4A20-9039-901F1B480160}" srcOrd="3" destOrd="0" parTransId="{DA8DC8D3-AA22-432B-B7E0-5DC28682C952}" sibTransId="{C71F4239-22E2-4428-8755-789E8564A29F}"/>
    <dgm:cxn modelId="{74001F65-54FF-4CFC-ADE0-F25C920899C2}" srcId="{000C9732-22A4-49EB-939E-84B8BD7827FE}" destId="{E583A9DD-9F17-49FF-AEC3-D4CA10C198F9}" srcOrd="1" destOrd="0" parTransId="{2FE1C6A8-3AF0-4446-839D-0B2A483DE338}" sibTransId="{02752857-20FD-43DB-A946-58063520167E}"/>
    <dgm:cxn modelId="{5439CB4A-7290-4233-9BD5-703EEF47F2DE}" type="presOf" srcId="{AD27044F-B147-47D8-BF27-D5634793C851}" destId="{0DDB3EEC-0FDA-4356-BEBF-DEA5CC9B0A9D}" srcOrd="0" destOrd="0" presId="urn:microsoft.com/office/officeart/2005/8/layout/chevron1"/>
    <dgm:cxn modelId="{607439D3-6534-4660-B898-EE8515CCF59C}" type="presOf" srcId="{BB4AAE55-DE16-4A2F-92A5-B1B724B6CE32}" destId="{A24B83DF-D5CD-4B22-B992-E98DA45AEB67}" srcOrd="0" destOrd="0" presId="urn:microsoft.com/office/officeart/2005/8/layout/chevron1"/>
    <dgm:cxn modelId="{E1D707DD-ED7A-4318-A61F-BA6B65AB24F4}" srcId="{000C9732-22A4-49EB-939E-84B8BD7827FE}" destId="{AD27044F-B147-47D8-BF27-D5634793C851}" srcOrd="2" destOrd="0" parTransId="{AEF3E6A3-FC23-4C23-AB74-800838C58CA0}" sibTransId="{D47B125D-47AE-44D8-BD2B-A42D25C41DB9}"/>
    <dgm:cxn modelId="{C45CDBAE-95B3-4D31-AB71-3905E9B20833}" type="presParOf" srcId="{25EA0AE3-4232-438D-857F-7F3AC17CC670}" destId="{A24B83DF-D5CD-4B22-B992-E98DA45AEB67}" srcOrd="0" destOrd="0" presId="urn:microsoft.com/office/officeart/2005/8/layout/chevron1"/>
    <dgm:cxn modelId="{2944E417-7914-4205-85FF-FDC26726EEDE}" type="presParOf" srcId="{25EA0AE3-4232-438D-857F-7F3AC17CC670}" destId="{B9EBB8BF-15C9-46DB-8A9A-B933386F18F5}" srcOrd="1" destOrd="0" presId="urn:microsoft.com/office/officeart/2005/8/layout/chevron1"/>
    <dgm:cxn modelId="{86F9654E-5187-4C9C-A058-D0695AEAF784}" type="presParOf" srcId="{25EA0AE3-4232-438D-857F-7F3AC17CC670}" destId="{208E7647-C3F2-4D90-BD2C-8520C8FEF53E}" srcOrd="2" destOrd="0" presId="urn:microsoft.com/office/officeart/2005/8/layout/chevron1"/>
    <dgm:cxn modelId="{35B711D7-B207-4C5A-A63A-0A79A937888A}" type="presParOf" srcId="{25EA0AE3-4232-438D-857F-7F3AC17CC670}" destId="{D4B32317-E4C9-48EF-BE4C-A51979D98592}" srcOrd="3" destOrd="0" presId="urn:microsoft.com/office/officeart/2005/8/layout/chevron1"/>
    <dgm:cxn modelId="{201C4685-72AB-4005-AEF6-AE6F657A75AE}" type="presParOf" srcId="{25EA0AE3-4232-438D-857F-7F3AC17CC670}" destId="{0DDB3EEC-0FDA-4356-BEBF-DEA5CC9B0A9D}" srcOrd="4" destOrd="0" presId="urn:microsoft.com/office/officeart/2005/8/layout/chevron1"/>
    <dgm:cxn modelId="{5370C6F1-6198-4F8E-A865-0194239D45C7}" type="presParOf" srcId="{25EA0AE3-4232-438D-857F-7F3AC17CC670}" destId="{850137DB-CA1B-42BB-AAC2-F6341FE1532A}" srcOrd="5" destOrd="0" presId="urn:microsoft.com/office/officeart/2005/8/layout/chevron1"/>
    <dgm:cxn modelId="{552798F3-0630-41F5-82F7-746C5FD72682}" type="presParOf" srcId="{25EA0AE3-4232-438D-857F-7F3AC17CC670}" destId="{E25F9CE4-EB62-4DEE-8A75-0ED7F9FB47EF}"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A98D7-3687-4109-863C-4A657056AE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E1CEF41-D358-4BBE-A8CE-FC4853EE2986}">
      <dgm:prSet custT="1">
        <dgm:style>
          <a:lnRef idx="1">
            <a:schemeClr val="dk1"/>
          </a:lnRef>
          <a:fillRef idx="3">
            <a:schemeClr val="dk1"/>
          </a:fillRef>
          <a:effectRef idx="2">
            <a:schemeClr val="dk1"/>
          </a:effectRef>
          <a:fontRef idx="minor">
            <a:schemeClr val="lt1"/>
          </a:fontRef>
        </dgm:style>
      </dgm:prSet>
      <dgm:spPr/>
      <dgm:t>
        <a:bodyPr/>
        <a:lstStyle/>
        <a:p>
          <a:r>
            <a:rPr lang="it-IT" sz="1800" dirty="0" smtClean="0"/>
            <a:t>Programmazione e valutazione – D.lgs. 228/2011</a:t>
          </a:r>
        </a:p>
      </dgm:t>
    </dgm:pt>
    <dgm:pt modelId="{1E7022A5-6D8B-4F36-8DE4-80B7F67F9D86}" type="parTrans" cxnId="{745009A6-0BF7-48AD-BE76-C592C128EE3A}">
      <dgm:prSet/>
      <dgm:spPr/>
      <dgm:t>
        <a:bodyPr/>
        <a:lstStyle/>
        <a:p>
          <a:endParaRPr lang="it-IT"/>
        </a:p>
      </dgm:t>
    </dgm:pt>
    <dgm:pt modelId="{14A9CB92-8525-40A3-B85C-61B79EEFA515}" type="sibTrans" cxnId="{745009A6-0BF7-48AD-BE76-C592C128EE3A}">
      <dgm:prSet/>
      <dgm:spPr/>
      <dgm:t>
        <a:bodyPr/>
        <a:lstStyle/>
        <a:p>
          <a:endParaRPr lang="it-IT"/>
        </a:p>
      </dgm:t>
    </dgm:pt>
    <dgm:pt modelId="{F81B9C5F-5771-4AEE-BEF0-35279B4EECE8}">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smtClean="0"/>
            <a:t>Documento Pluriennale di Pianificazione e valutazione - DPCM 03/08/2012 DEF e Codice appalti</a:t>
          </a:r>
        </a:p>
      </dgm:t>
    </dgm:pt>
    <dgm:pt modelId="{D0E1BE1E-D3E9-41AC-A51A-A7632497C645}" type="parTrans" cxnId="{9505DD9B-5050-42C8-98F4-9921B28471C5}">
      <dgm:prSet/>
      <dgm:spPr/>
      <dgm:t>
        <a:bodyPr/>
        <a:lstStyle/>
        <a:p>
          <a:endParaRPr lang="it-IT"/>
        </a:p>
      </dgm:t>
    </dgm:pt>
    <dgm:pt modelId="{0B203D9A-2958-489F-854F-DDEB88116ED5}" type="sibTrans" cxnId="{9505DD9B-5050-42C8-98F4-9921B28471C5}">
      <dgm:prSet/>
      <dgm:spPr/>
      <dgm:t>
        <a:bodyPr/>
        <a:lstStyle/>
        <a:p>
          <a:endParaRPr lang="it-IT"/>
        </a:p>
      </dgm:t>
    </dgm:pt>
    <dgm:pt modelId="{BF7A46D7-0687-4EC4-A453-BC6D87EA1990}">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smtClean="0"/>
            <a:t>Integrazione programmazione economico finanziaria – auspichiamo che si attui con il D.lgs. </a:t>
          </a:r>
          <a:r>
            <a:rPr lang="it-IT" i="1" dirty="0" smtClean="0"/>
            <a:t>ex</a:t>
          </a:r>
          <a:r>
            <a:rPr lang="it-IT" dirty="0" smtClean="0"/>
            <a:t> art. 40, l. 196/2009, in corso di pubblicazione</a:t>
          </a:r>
        </a:p>
      </dgm:t>
    </dgm:pt>
    <dgm:pt modelId="{8C9FF055-54CD-427E-A2C0-ECFC4ABE4F39}" type="parTrans" cxnId="{02146983-34EC-4060-AE5E-2838CDCA5082}">
      <dgm:prSet/>
      <dgm:spPr/>
      <dgm:t>
        <a:bodyPr/>
        <a:lstStyle/>
        <a:p>
          <a:endParaRPr lang="it-IT"/>
        </a:p>
      </dgm:t>
    </dgm:pt>
    <dgm:pt modelId="{2C7AE04C-9EED-40E1-8A25-B96C411CED15}" type="sibTrans" cxnId="{02146983-34EC-4060-AE5E-2838CDCA5082}">
      <dgm:prSet/>
      <dgm:spPr/>
      <dgm:t>
        <a:bodyPr/>
        <a:lstStyle/>
        <a:p>
          <a:endParaRPr lang="it-IT"/>
        </a:p>
      </dgm:t>
    </dgm:pt>
    <dgm:pt modelId="{4AB1DD4C-19CA-45F4-9EBA-9CF524D1EA3C}">
      <dgm:prSet custT="1">
        <dgm:style>
          <a:lnRef idx="1">
            <a:schemeClr val="dk1"/>
          </a:lnRef>
          <a:fillRef idx="3">
            <a:schemeClr val="dk1"/>
          </a:fillRef>
          <a:effectRef idx="2">
            <a:schemeClr val="dk1"/>
          </a:effectRef>
          <a:fontRef idx="minor">
            <a:schemeClr val="lt1"/>
          </a:fontRef>
        </dgm:style>
      </dgm:prSet>
      <dgm:spPr/>
      <dgm:t>
        <a:bodyPr/>
        <a:lstStyle/>
        <a:p>
          <a:r>
            <a:rPr lang="it-IT" sz="1800" dirty="0" smtClean="0"/>
            <a:t>Monitoraggio – D. </a:t>
          </a:r>
          <a:r>
            <a:rPr lang="it-IT" sz="1800" dirty="0" err="1" smtClean="0"/>
            <a:t>lgs</a:t>
          </a:r>
          <a:r>
            <a:rPr lang="it-IT" sz="1800" dirty="0" smtClean="0"/>
            <a:t>. 229/2011</a:t>
          </a:r>
        </a:p>
      </dgm:t>
    </dgm:pt>
    <dgm:pt modelId="{7E630066-B451-46BA-BA2C-7D2335A5DF8F}" type="parTrans" cxnId="{CDA7D849-DB64-48C9-BBB6-C63E514D83DD}">
      <dgm:prSet/>
      <dgm:spPr/>
      <dgm:t>
        <a:bodyPr/>
        <a:lstStyle/>
        <a:p>
          <a:endParaRPr lang="it-IT"/>
        </a:p>
      </dgm:t>
    </dgm:pt>
    <dgm:pt modelId="{E0EF5495-9E80-4076-94DD-FBB1EB9A152D}" type="sibTrans" cxnId="{CDA7D849-DB64-48C9-BBB6-C63E514D83DD}">
      <dgm:prSet/>
      <dgm:spPr/>
      <dgm:t>
        <a:bodyPr/>
        <a:lstStyle/>
        <a:p>
          <a:endParaRPr lang="it-IT"/>
        </a:p>
      </dgm:t>
    </dgm:pt>
    <dgm:pt modelId="{E84DB999-B7D4-4228-945A-FFBAFCF4E8FF}">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smtClean="0"/>
            <a:t>Implementazione monitoraggio tramite BDAP - DM 26/02/2013</a:t>
          </a:r>
          <a:endParaRPr lang="it-IT" dirty="0"/>
        </a:p>
      </dgm:t>
    </dgm:pt>
    <dgm:pt modelId="{887ABCF8-DCEE-4E4A-A526-A47D4F7EEED2}" type="parTrans" cxnId="{1E924966-29FB-4508-B981-BDACE9094971}">
      <dgm:prSet/>
      <dgm:spPr/>
      <dgm:t>
        <a:bodyPr/>
        <a:lstStyle/>
        <a:p>
          <a:endParaRPr lang="it-IT"/>
        </a:p>
      </dgm:t>
    </dgm:pt>
    <dgm:pt modelId="{EF693C8C-0350-41B3-A3D1-D969ABAF6685}" type="sibTrans" cxnId="{1E924966-29FB-4508-B981-BDACE9094971}">
      <dgm:prSet/>
      <dgm:spPr/>
      <dgm:t>
        <a:bodyPr/>
        <a:lstStyle/>
        <a:p>
          <a:endParaRPr lang="it-IT"/>
        </a:p>
      </dgm:t>
    </dgm:pt>
    <dgm:pt modelId="{69F3D2A6-FEFE-446B-9666-E6C2C0253663}">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smtClean="0"/>
            <a:t>Obbligo CUP Fatturazione elettronica - DL. 66/2014</a:t>
          </a:r>
          <a:endParaRPr lang="it-IT" dirty="0"/>
        </a:p>
      </dgm:t>
    </dgm:pt>
    <dgm:pt modelId="{AFE8E8CA-5CC9-4734-8681-3A97C146760D}" type="parTrans" cxnId="{A7E56336-772F-4A4F-A13B-CBC090BCAFCA}">
      <dgm:prSet/>
      <dgm:spPr/>
      <dgm:t>
        <a:bodyPr/>
        <a:lstStyle/>
        <a:p>
          <a:endParaRPr lang="it-IT"/>
        </a:p>
      </dgm:t>
    </dgm:pt>
    <dgm:pt modelId="{9E69FCE6-C0FC-430C-83A5-9A204D375941}" type="sibTrans" cxnId="{A7E56336-772F-4A4F-A13B-CBC090BCAFCA}">
      <dgm:prSet/>
      <dgm:spPr/>
      <dgm:t>
        <a:bodyPr/>
        <a:lstStyle/>
        <a:p>
          <a:endParaRPr lang="it-IT"/>
        </a:p>
      </dgm:t>
    </dgm:pt>
    <dgm:pt modelId="{6605F0AC-175C-4F5F-A440-9FC416203A67}">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smtClean="0"/>
            <a:t>Fondo opere, fondo progetti - Circolare RGS n. 19/2015 Codice appalti</a:t>
          </a:r>
        </a:p>
      </dgm:t>
    </dgm:pt>
    <dgm:pt modelId="{A000D365-4BF7-4AC3-A9A4-8ED6028BE22A}" type="parTrans" cxnId="{EE74A7AF-370E-40B5-BDDD-0CB13029142B}">
      <dgm:prSet/>
      <dgm:spPr/>
      <dgm:t>
        <a:bodyPr/>
        <a:lstStyle/>
        <a:p>
          <a:endParaRPr lang="it-IT"/>
        </a:p>
      </dgm:t>
    </dgm:pt>
    <dgm:pt modelId="{DC23E776-7E81-4B34-BDB2-3EF0FE14FD63}" type="sibTrans" cxnId="{EE74A7AF-370E-40B5-BDDD-0CB13029142B}">
      <dgm:prSet/>
      <dgm:spPr/>
      <dgm:t>
        <a:bodyPr/>
        <a:lstStyle/>
        <a:p>
          <a:endParaRPr lang="it-IT"/>
        </a:p>
      </dgm:t>
    </dgm:pt>
    <dgm:pt modelId="{2CC67387-D0C6-4722-B6C1-AA183BAE2DCB}">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dirty="0" err="1" smtClean="0"/>
            <a:t>Definanziamento</a:t>
          </a:r>
          <a:r>
            <a:rPr lang="it-IT" dirty="0" smtClean="0"/>
            <a:t> automatico - DPCM in corso di predisposizione </a:t>
          </a:r>
          <a:endParaRPr lang="it-IT" dirty="0"/>
        </a:p>
      </dgm:t>
    </dgm:pt>
    <dgm:pt modelId="{B93D10DC-6C0A-4070-8088-AB1BE27AF18A}" type="parTrans" cxnId="{EB532C32-40D1-4362-9C57-4AA7E91D012E}">
      <dgm:prSet/>
      <dgm:spPr/>
      <dgm:t>
        <a:bodyPr/>
        <a:lstStyle/>
        <a:p>
          <a:endParaRPr lang="it-IT"/>
        </a:p>
      </dgm:t>
    </dgm:pt>
    <dgm:pt modelId="{585FCB86-618F-4AEF-A2AB-73EF7A2C816D}" type="sibTrans" cxnId="{EB532C32-40D1-4362-9C57-4AA7E91D012E}">
      <dgm:prSet/>
      <dgm:spPr/>
      <dgm:t>
        <a:bodyPr/>
        <a:lstStyle/>
        <a:p>
          <a:endParaRPr lang="it-IT"/>
        </a:p>
      </dgm:t>
    </dgm:pt>
    <dgm:pt modelId="{F2988C6F-CF0E-4B46-84CB-7505668211E0}">
      <dgm:prSet>
        <dgm:style>
          <a:lnRef idx="2">
            <a:schemeClr val="dk1"/>
          </a:lnRef>
          <a:fillRef idx="1">
            <a:schemeClr val="lt1"/>
          </a:fillRef>
          <a:effectRef idx="0">
            <a:schemeClr val="dk1"/>
          </a:effectRef>
          <a:fontRef idx="minor">
            <a:schemeClr val="dk1"/>
          </a:fontRef>
        </dgm:style>
      </dgm:prSet>
      <dgm:spPr/>
      <dgm:t>
        <a:bodyPr/>
        <a:lstStyle/>
        <a:p>
          <a:pPr>
            <a:lnSpc>
              <a:spcPct val="150000"/>
            </a:lnSpc>
          </a:pPr>
          <a:r>
            <a:rPr lang="it-IT" smtClean="0"/>
            <a:t>Funzionamento nuclei di valutazione indipendenti - DPCM 21/12/2012</a:t>
          </a:r>
          <a:endParaRPr lang="it-IT" dirty="0" smtClean="0"/>
        </a:p>
      </dgm:t>
    </dgm:pt>
    <dgm:pt modelId="{24BB685B-07A0-4BBD-B5DD-D6C9765A65DB}" type="parTrans" cxnId="{28B92861-C005-4C05-9F3B-6275EC2BBF1E}">
      <dgm:prSet/>
      <dgm:spPr/>
      <dgm:t>
        <a:bodyPr/>
        <a:lstStyle/>
        <a:p>
          <a:endParaRPr lang="it-IT"/>
        </a:p>
      </dgm:t>
    </dgm:pt>
    <dgm:pt modelId="{5443C46F-2E79-4770-8EC1-73B449355670}" type="sibTrans" cxnId="{28B92861-C005-4C05-9F3B-6275EC2BBF1E}">
      <dgm:prSet/>
      <dgm:spPr/>
      <dgm:t>
        <a:bodyPr/>
        <a:lstStyle/>
        <a:p>
          <a:endParaRPr lang="it-IT"/>
        </a:p>
      </dgm:t>
    </dgm:pt>
    <dgm:pt modelId="{0FB8B487-0B8F-481B-BCAD-C73298AA8FE2}" type="pres">
      <dgm:prSet presAssocID="{208A98D7-3687-4109-863C-4A657056AEFD}" presName="linear" presStyleCnt="0">
        <dgm:presLayoutVars>
          <dgm:dir/>
          <dgm:animLvl val="lvl"/>
          <dgm:resizeHandles val="exact"/>
        </dgm:presLayoutVars>
      </dgm:prSet>
      <dgm:spPr/>
      <dgm:t>
        <a:bodyPr/>
        <a:lstStyle/>
        <a:p>
          <a:endParaRPr lang="it-IT"/>
        </a:p>
      </dgm:t>
    </dgm:pt>
    <dgm:pt modelId="{225C5F0C-C82B-42F6-B195-B420521B1273}" type="pres">
      <dgm:prSet presAssocID="{DE1CEF41-D358-4BBE-A8CE-FC4853EE2986}" presName="parentLin" presStyleCnt="0"/>
      <dgm:spPr/>
      <dgm:t>
        <a:bodyPr/>
        <a:lstStyle/>
        <a:p>
          <a:endParaRPr lang="it-IT"/>
        </a:p>
      </dgm:t>
    </dgm:pt>
    <dgm:pt modelId="{87F781A1-8F33-4695-A950-4C10DB08D127}" type="pres">
      <dgm:prSet presAssocID="{DE1CEF41-D358-4BBE-A8CE-FC4853EE2986}" presName="parentLeftMargin" presStyleLbl="node1" presStyleIdx="0" presStyleCnt="2"/>
      <dgm:spPr/>
      <dgm:t>
        <a:bodyPr/>
        <a:lstStyle/>
        <a:p>
          <a:endParaRPr lang="it-IT"/>
        </a:p>
      </dgm:t>
    </dgm:pt>
    <dgm:pt modelId="{99A2F993-F7A6-42E1-A250-7C890477AF5D}" type="pres">
      <dgm:prSet presAssocID="{DE1CEF41-D358-4BBE-A8CE-FC4853EE2986}" presName="parentText" presStyleLbl="node1" presStyleIdx="0" presStyleCnt="2">
        <dgm:presLayoutVars>
          <dgm:chMax val="0"/>
          <dgm:bulletEnabled val="1"/>
        </dgm:presLayoutVars>
      </dgm:prSet>
      <dgm:spPr/>
      <dgm:t>
        <a:bodyPr/>
        <a:lstStyle/>
        <a:p>
          <a:endParaRPr lang="it-IT"/>
        </a:p>
      </dgm:t>
    </dgm:pt>
    <dgm:pt modelId="{AB6C3E9C-D35F-4649-AEF0-164A3D9CA60C}" type="pres">
      <dgm:prSet presAssocID="{DE1CEF41-D358-4BBE-A8CE-FC4853EE2986}" presName="negativeSpace" presStyleCnt="0"/>
      <dgm:spPr/>
      <dgm:t>
        <a:bodyPr/>
        <a:lstStyle/>
        <a:p>
          <a:endParaRPr lang="it-IT"/>
        </a:p>
      </dgm:t>
    </dgm:pt>
    <dgm:pt modelId="{7045A594-0572-4B61-883B-81F38DFEB984}" type="pres">
      <dgm:prSet presAssocID="{DE1CEF41-D358-4BBE-A8CE-FC4853EE2986}" presName="childText" presStyleLbl="conFgAcc1" presStyleIdx="0" presStyleCnt="2">
        <dgm:presLayoutVars>
          <dgm:bulletEnabled val="1"/>
        </dgm:presLayoutVars>
      </dgm:prSet>
      <dgm:spPr/>
      <dgm:t>
        <a:bodyPr/>
        <a:lstStyle/>
        <a:p>
          <a:endParaRPr lang="it-IT"/>
        </a:p>
      </dgm:t>
    </dgm:pt>
    <dgm:pt modelId="{9C1228B3-DA58-452C-8920-A72CEAA3AFB4}" type="pres">
      <dgm:prSet presAssocID="{14A9CB92-8525-40A3-B85C-61B79EEFA515}" presName="spaceBetweenRectangles" presStyleCnt="0"/>
      <dgm:spPr/>
      <dgm:t>
        <a:bodyPr/>
        <a:lstStyle/>
        <a:p>
          <a:endParaRPr lang="it-IT"/>
        </a:p>
      </dgm:t>
    </dgm:pt>
    <dgm:pt modelId="{529CEAE4-F776-4043-8E06-B6FD595F6AB0}" type="pres">
      <dgm:prSet presAssocID="{4AB1DD4C-19CA-45F4-9EBA-9CF524D1EA3C}" presName="parentLin" presStyleCnt="0"/>
      <dgm:spPr/>
      <dgm:t>
        <a:bodyPr/>
        <a:lstStyle/>
        <a:p>
          <a:endParaRPr lang="it-IT"/>
        </a:p>
      </dgm:t>
    </dgm:pt>
    <dgm:pt modelId="{C772ACC4-013B-4098-94EB-93F7A2A1100D}" type="pres">
      <dgm:prSet presAssocID="{4AB1DD4C-19CA-45F4-9EBA-9CF524D1EA3C}" presName="parentLeftMargin" presStyleLbl="node1" presStyleIdx="0" presStyleCnt="2"/>
      <dgm:spPr/>
      <dgm:t>
        <a:bodyPr/>
        <a:lstStyle/>
        <a:p>
          <a:endParaRPr lang="it-IT"/>
        </a:p>
      </dgm:t>
    </dgm:pt>
    <dgm:pt modelId="{1E3DEA4F-73FC-45D9-8C33-337A2A515BC8}" type="pres">
      <dgm:prSet presAssocID="{4AB1DD4C-19CA-45F4-9EBA-9CF524D1EA3C}" presName="parentText" presStyleLbl="node1" presStyleIdx="1" presStyleCnt="2" custLinFactNeighborY="48791">
        <dgm:presLayoutVars>
          <dgm:chMax val="0"/>
          <dgm:bulletEnabled val="1"/>
        </dgm:presLayoutVars>
      </dgm:prSet>
      <dgm:spPr/>
      <dgm:t>
        <a:bodyPr/>
        <a:lstStyle/>
        <a:p>
          <a:endParaRPr lang="it-IT"/>
        </a:p>
      </dgm:t>
    </dgm:pt>
    <dgm:pt modelId="{D49659E0-F1A4-4191-8709-4A4AE9D30334}" type="pres">
      <dgm:prSet presAssocID="{4AB1DD4C-19CA-45F4-9EBA-9CF524D1EA3C}" presName="negativeSpace" presStyleCnt="0"/>
      <dgm:spPr/>
      <dgm:t>
        <a:bodyPr/>
        <a:lstStyle/>
        <a:p>
          <a:endParaRPr lang="it-IT"/>
        </a:p>
      </dgm:t>
    </dgm:pt>
    <dgm:pt modelId="{58866253-5D7E-48FB-AA4E-88E413C1DE78}" type="pres">
      <dgm:prSet presAssocID="{4AB1DD4C-19CA-45F4-9EBA-9CF524D1EA3C}" presName="childText" presStyleLbl="conFgAcc1" presStyleIdx="1" presStyleCnt="2" custLinFactNeighborY="97579">
        <dgm:presLayoutVars>
          <dgm:bulletEnabled val="1"/>
        </dgm:presLayoutVars>
      </dgm:prSet>
      <dgm:spPr/>
      <dgm:t>
        <a:bodyPr/>
        <a:lstStyle/>
        <a:p>
          <a:endParaRPr lang="it-IT"/>
        </a:p>
      </dgm:t>
    </dgm:pt>
  </dgm:ptLst>
  <dgm:cxnLst>
    <dgm:cxn modelId="{9505DD9B-5050-42C8-98F4-9921B28471C5}" srcId="{DE1CEF41-D358-4BBE-A8CE-FC4853EE2986}" destId="{F81B9C5F-5771-4AEE-BEF0-35279B4EECE8}" srcOrd="0" destOrd="0" parTransId="{D0E1BE1E-D3E9-41AC-A51A-A7632497C645}" sibTransId="{0B203D9A-2958-489F-854F-DDEB88116ED5}"/>
    <dgm:cxn modelId="{130332AA-7568-4D9B-BDFF-E8BCCAF4BA16}" type="presOf" srcId="{6605F0AC-175C-4F5F-A440-9FC416203A67}" destId="{58866253-5D7E-48FB-AA4E-88E413C1DE78}" srcOrd="0" destOrd="2" presId="urn:microsoft.com/office/officeart/2005/8/layout/list1"/>
    <dgm:cxn modelId="{4CA3FAF2-4641-40A0-B6A0-EA0E728B188C}" type="presOf" srcId="{F2988C6F-CF0E-4B46-84CB-7505668211E0}" destId="{7045A594-0572-4B61-883B-81F38DFEB984}" srcOrd="0" destOrd="1" presId="urn:microsoft.com/office/officeart/2005/8/layout/list1"/>
    <dgm:cxn modelId="{1E924966-29FB-4508-B981-BDACE9094971}" srcId="{4AB1DD4C-19CA-45F4-9EBA-9CF524D1EA3C}" destId="{E84DB999-B7D4-4228-945A-FFBAFCF4E8FF}" srcOrd="0" destOrd="0" parTransId="{887ABCF8-DCEE-4E4A-A526-A47D4F7EEED2}" sibTransId="{EF693C8C-0350-41B3-A3D1-D969ABAF6685}"/>
    <dgm:cxn modelId="{EB532C32-40D1-4362-9C57-4AA7E91D012E}" srcId="{4AB1DD4C-19CA-45F4-9EBA-9CF524D1EA3C}" destId="{2CC67387-D0C6-4722-B6C1-AA183BAE2DCB}" srcOrd="3" destOrd="0" parTransId="{B93D10DC-6C0A-4070-8088-AB1BE27AF18A}" sibTransId="{585FCB86-618F-4AEF-A2AB-73EF7A2C816D}"/>
    <dgm:cxn modelId="{A7E56336-772F-4A4F-A13B-CBC090BCAFCA}" srcId="{4AB1DD4C-19CA-45F4-9EBA-9CF524D1EA3C}" destId="{69F3D2A6-FEFE-446B-9666-E6C2C0253663}" srcOrd="1" destOrd="0" parTransId="{AFE8E8CA-5CC9-4734-8681-3A97C146760D}" sibTransId="{9E69FCE6-C0FC-430C-83A5-9A204D375941}"/>
    <dgm:cxn modelId="{0826F3A9-EDCA-4F7E-8FD7-63E39C6A9C9F}" type="presOf" srcId="{DE1CEF41-D358-4BBE-A8CE-FC4853EE2986}" destId="{99A2F993-F7A6-42E1-A250-7C890477AF5D}" srcOrd="1" destOrd="0" presId="urn:microsoft.com/office/officeart/2005/8/layout/list1"/>
    <dgm:cxn modelId="{BB8C032F-CEFA-491A-87AC-4F8DF3B21BB8}" type="presOf" srcId="{E84DB999-B7D4-4228-945A-FFBAFCF4E8FF}" destId="{58866253-5D7E-48FB-AA4E-88E413C1DE78}" srcOrd="0" destOrd="0" presId="urn:microsoft.com/office/officeart/2005/8/layout/list1"/>
    <dgm:cxn modelId="{D54F56BC-33A1-4B00-8D99-DE7798E2BBF5}" type="presOf" srcId="{BF7A46D7-0687-4EC4-A453-BC6D87EA1990}" destId="{7045A594-0572-4B61-883B-81F38DFEB984}" srcOrd="0" destOrd="2" presId="urn:microsoft.com/office/officeart/2005/8/layout/list1"/>
    <dgm:cxn modelId="{02146983-34EC-4060-AE5E-2838CDCA5082}" srcId="{DE1CEF41-D358-4BBE-A8CE-FC4853EE2986}" destId="{BF7A46D7-0687-4EC4-A453-BC6D87EA1990}" srcOrd="2" destOrd="0" parTransId="{8C9FF055-54CD-427E-A2C0-ECFC4ABE4F39}" sibTransId="{2C7AE04C-9EED-40E1-8A25-B96C411CED15}"/>
    <dgm:cxn modelId="{55D5CD47-E074-40E9-A21C-482F0412E889}" type="presOf" srcId="{2CC67387-D0C6-4722-B6C1-AA183BAE2DCB}" destId="{58866253-5D7E-48FB-AA4E-88E413C1DE78}" srcOrd="0" destOrd="3" presId="urn:microsoft.com/office/officeart/2005/8/layout/list1"/>
    <dgm:cxn modelId="{AEDCC4AC-096E-4B40-A672-6EE020BB13D6}" type="presOf" srcId="{208A98D7-3687-4109-863C-4A657056AEFD}" destId="{0FB8B487-0B8F-481B-BCAD-C73298AA8FE2}" srcOrd="0" destOrd="0" presId="urn:microsoft.com/office/officeart/2005/8/layout/list1"/>
    <dgm:cxn modelId="{1FCDF611-7E44-4D7C-8E70-5E1904E1BE6C}" type="presOf" srcId="{69F3D2A6-FEFE-446B-9666-E6C2C0253663}" destId="{58866253-5D7E-48FB-AA4E-88E413C1DE78}" srcOrd="0" destOrd="1" presId="urn:microsoft.com/office/officeart/2005/8/layout/list1"/>
    <dgm:cxn modelId="{B5BC63D6-E636-4C5F-9B06-6E6A3CBCD96E}" type="presOf" srcId="{F81B9C5F-5771-4AEE-BEF0-35279B4EECE8}" destId="{7045A594-0572-4B61-883B-81F38DFEB984}" srcOrd="0" destOrd="0" presId="urn:microsoft.com/office/officeart/2005/8/layout/list1"/>
    <dgm:cxn modelId="{745009A6-0BF7-48AD-BE76-C592C128EE3A}" srcId="{208A98D7-3687-4109-863C-4A657056AEFD}" destId="{DE1CEF41-D358-4BBE-A8CE-FC4853EE2986}" srcOrd="0" destOrd="0" parTransId="{1E7022A5-6D8B-4F36-8DE4-80B7F67F9D86}" sibTransId="{14A9CB92-8525-40A3-B85C-61B79EEFA515}"/>
    <dgm:cxn modelId="{CDA7D849-DB64-48C9-BBB6-C63E514D83DD}" srcId="{208A98D7-3687-4109-863C-4A657056AEFD}" destId="{4AB1DD4C-19CA-45F4-9EBA-9CF524D1EA3C}" srcOrd="1" destOrd="0" parTransId="{7E630066-B451-46BA-BA2C-7D2335A5DF8F}" sibTransId="{E0EF5495-9E80-4076-94DD-FBB1EB9A152D}"/>
    <dgm:cxn modelId="{EE74A7AF-370E-40B5-BDDD-0CB13029142B}" srcId="{4AB1DD4C-19CA-45F4-9EBA-9CF524D1EA3C}" destId="{6605F0AC-175C-4F5F-A440-9FC416203A67}" srcOrd="2" destOrd="0" parTransId="{A000D365-4BF7-4AC3-A9A4-8ED6028BE22A}" sibTransId="{DC23E776-7E81-4B34-BDB2-3EF0FE14FD63}"/>
    <dgm:cxn modelId="{672820DB-8D01-4B5F-A164-6F914F47D900}" type="presOf" srcId="{4AB1DD4C-19CA-45F4-9EBA-9CF524D1EA3C}" destId="{C772ACC4-013B-4098-94EB-93F7A2A1100D}" srcOrd="0" destOrd="0" presId="urn:microsoft.com/office/officeart/2005/8/layout/list1"/>
    <dgm:cxn modelId="{1716DE2E-2C65-4085-B6FA-BBAFC1067223}" type="presOf" srcId="{4AB1DD4C-19CA-45F4-9EBA-9CF524D1EA3C}" destId="{1E3DEA4F-73FC-45D9-8C33-337A2A515BC8}" srcOrd="1" destOrd="0" presId="urn:microsoft.com/office/officeart/2005/8/layout/list1"/>
    <dgm:cxn modelId="{28B92861-C005-4C05-9F3B-6275EC2BBF1E}" srcId="{DE1CEF41-D358-4BBE-A8CE-FC4853EE2986}" destId="{F2988C6F-CF0E-4B46-84CB-7505668211E0}" srcOrd="1" destOrd="0" parTransId="{24BB685B-07A0-4BBD-B5DD-D6C9765A65DB}" sibTransId="{5443C46F-2E79-4770-8EC1-73B449355670}"/>
    <dgm:cxn modelId="{D716C895-3BF7-4687-98E8-9EA92EAB9358}" type="presOf" srcId="{DE1CEF41-D358-4BBE-A8CE-FC4853EE2986}" destId="{87F781A1-8F33-4695-A950-4C10DB08D127}" srcOrd="0" destOrd="0" presId="urn:microsoft.com/office/officeart/2005/8/layout/list1"/>
    <dgm:cxn modelId="{C2A183FE-2A84-4882-B70A-80A4DC046D66}" type="presParOf" srcId="{0FB8B487-0B8F-481B-BCAD-C73298AA8FE2}" destId="{225C5F0C-C82B-42F6-B195-B420521B1273}" srcOrd="0" destOrd="0" presId="urn:microsoft.com/office/officeart/2005/8/layout/list1"/>
    <dgm:cxn modelId="{A783511D-B27A-4D75-B3F3-47E982330DBE}" type="presParOf" srcId="{225C5F0C-C82B-42F6-B195-B420521B1273}" destId="{87F781A1-8F33-4695-A950-4C10DB08D127}" srcOrd="0" destOrd="0" presId="urn:microsoft.com/office/officeart/2005/8/layout/list1"/>
    <dgm:cxn modelId="{8476807A-24FD-4F88-9938-A41B2CEED1C3}" type="presParOf" srcId="{225C5F0C-C82B-42F6-B195-B420521B1273}" destId="{99A2F993-F7A6-42E1-A250-7C890477AF5D}" srcOrd="1" destOrd="0" presId="urn:microsoft.com/office/officeart/2005/8/layout/list1"/>
    <dgm:cxn modelId="{0D07E0B8-315F-4A1A-9AAA-955B9A75B3A3}" type="presParOf" srcId="{0FB8B487-0B8F-481B-BCAD-C73298AA8FE2}" destId="{AB6C3E9C-D35F-4649-AEF0-164A3D9CA60C}" srcOrd="1" destOrd="0" presId="urn:microsoft.com/office/officeart/2005/8/layout/list1"/>
    <dgm:cxn modelId="{39990171-09B0-49F5-BF6C-F0DF4FD241C8}" type="presParOf" srcId="{0FB8B487-0B8F-481B-BCAD-C73298AA8FE2}" destId="{7045A594-0572-4B61-883B-81F38DFEB984}" srcOrd="2" destOrd="0" presId="urn:microsoft.com/office/officeart/2005/8/layout/list1"/>
    <dgm:cxn modelId="{2C3164B1-4679-4109-B53C-532E97B7B856}" type="presParOf" srcId="{0FB8B487-0B8F-481B-BCAD-C73298AA8FE2}" destId="{9C1228B3-DA58-452C-8920-A72CEAA3AFB4}" srcOrd="3" destOrd="0" presId="urn:microsoft.com/office/officeart/2005/8/layout/list1"/>
    <dgm:cxn modelId="{DA4E8E13-C7BC-4175-80C1-211C52D8CF8B}" type="presParOf" srcId="{0FB8B487-0B8F-481B-BCAD-C73298AA8FE2}" destId="{529CEAE4-F776-4043-8E06-B6FD595F6AB0}" srcOrd="4" destOrd="0" presId="urn:microsoft.com/office/officeart/2005/8/layout/list1"/>
    <dgm:cxn modelId="{929BDB97-384C-4A0C-A612-BBD16C889755}" type="presParOf" srcId="{529CEAE4-F776-4043-8E06-B6FD595F6AB0}" destId="{C772ACC4-013B-4098-94EB-93F7A2A1100D}" srcOrd="0" destOrd="0" presId="urn:microsoft.com/office/officeart/2005/8/layout/list1"/>
    <dgm:cxn modelId="{E61C3DE1-AD33-4093-8C7E-6DFC99BAAEFD}" type="presParOf" srcId="{529CEAE4-F776-4043-8E06-B6FD595F6AB0}" destId="{1E3DEA4F-73FC-45D9-8C33-337A2A515BC8}" srcOrd="1" destOrd="0" presId="urn:microsoft.com/office/officeart/2005/8/layout/list1"/>
    <dgm:cxn modelId="{B35CE975-C19D-4046-9055-DFC9BBEAE140}" type="presParOf" srcId="{0FB8B487-0B8F-481B-BCAD-C73298AA8FE2}" destId="{D49659E0-F1A4-4191-8709-4A4AE9D30334}" srcOrd="5" destOrd="0" presId="urn:microsoft.com/office/officeart/2005/8/layout/list1"/>
    <dgm:cxn modelId="{6CF669E2-D3B6-4C2D-AF69-3006AC886CE4}" type="presParOf" srcId="{0FB8B487-0B8F-481B-BCAD-C73298AA8FE2}" destId="{58866253-5D7E-48FB-AA4E-88E413C1DE7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00879-6918-4D20-B185-EF62BEFE9E8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it-IT"/>
        </a:p>
      </dgm:t>
    </dgm:pt>
    <dgm:pt modelId="{9F767F47-CE58-4C03-8C23-B2DA4535034E}">
      <dgm:prSet phldrT="[Testo]"/>
      <dgm:spPr>
        <a:xfrm>
          <a:off x="2238813" y="1268413"/>
          <a:ext cx="1954628" cy="977198"/>
        </a:xfrm>
        <a:prstGeom prst="rect">
          <a:avLst/>
        </a:prstGeom>
        <a:noFill/>
        <a:ln>
          <a:noFill/>
        </a:ln>
        <a:effectLst/>
      </dgm:spPr>
      <dgm:t>
        <a:bodyPr/>
        <a:lstStyle/>
        <a:p>
          <a:r>
            <a:rPr lang="it-IT" dirty="0" smtClean="0">
              <a:solidFill>
                <a:schemeClr val="tx1"/>
              </a:solidFill>
              <a:latin typeface="Calibri"/>
              <a:ea typeface="+mn-ea"/>
              <a:cs typeface="+mn-cs"/>
            </a:rPr>
            <a:t>Programmazione Economica</a:t>
          </a:r>
          <a:endParaRPr lang="it-IT" dirty="0">
            <a:solidFill>
              <a:schemeClr val="tx1"/>
            </a:solidFill>
            <a:latin typeface="Calibri"/>
            <a:ea typeface="+mn-ea"/>
            <a:cs typeface="+mn-cs"/>
          </a:endParaRPr>
        </a:p>
      </dgm:t>
    </dgm:pt>
    <dgm:pt modelId="{C25168A9-D4E7-4166-A8AB-11E1E34B425D}" type="parTrans" cxnId="{FE234CEE-3DD1-420B-849D-CE4B2A5F0E83}">
      <dgm:prSet/>
      <dgm:spPr/>
      <dgm:t>
        <a:bodyPr/>
        <a:lstStyle/>
        <a:p>
          <a:endParaRPr lang="it-IT">
            <a:solidFill>
              <a:schemeClr val="tx1"/>
            </a:solidFill>
          </a:endParaRPr>
        </a:p>
      </dgm:t>
    </dgm:pt>
    <dgm:pt modelId="{7D15E409-CB61-4C25-A1CD-D67ED7B73D77}" type="sibTrans" cxnId="{FE234CEE-3DD1-420B-849D-CE4B2A5F0E83}">
      <dgm:prSet/>
      <dgm:spPr/>
      <dgm:t>
        <a:bodyPr/>
        <a:lstStyle/>
        <a:p>
          <a:endParaRPr lang="it-IT">
            <a:solidFill>
              <a:schemeClr val="tx1"/>
            </a:solidFill>
          </a:endParaRPr>
        </a:p>
      </dgm:t>
    </dgm:pt>
    <dgm:pt modelId="{4F186D44-7FBB-4755-AFD0-F92429C15107}">
      <dgm:prSet phldrT="[Testo]"/>
      <dgm:spPr>
        <a:xfrm>
          <a:off x="1261498" y="3285365"/>
          <a:ext cx="1954628" cy="977198"/>
        </a:xfrm>
        <a:prstGeom prst="rect">
          <a:avLst/>
        </a:prstGeom>
        <a:noFill/>
        <a:ln>
          <a:noFill/>
        </a:ln>
        <a:effectLst/>
      </dgm:spPr>
      <dgm:t>
        <a:bodyPr/>
        <a:lstStyle/>
        <a:p>
          <a:r>
            <a:rPr lang="it-IT" dirty="0" smtClean="0">
              <a:solidFill>
                <a:schemeClr val="tx1"/>
              </a:solidFill>
              <a:latin typeface="Calibri"/>
              <a:ea typeface="+mn-ea"/>
              <a:cs typeface="+mn-cs"/>
            </a:rPr>
            <a:t>Programmazione Finanziaria</a:t>
          </a:r>
          <a:endParaRPr lang="it-IT" dirty="0">
            <a:solidFill>
              <a:schemeClr val="tx1"/>
            </a:solidFill>
            <a:latin typeface="Calibri"/>
            <a:ea typeface="+mn-ea"/>
            <a:cs typeface="+mn-cs"/>
          </a:endParaRPr>
        </a:p>
      </dgm:t>
    </dgm:pt>
    <dgm:pt modelId="{77FE206E-B6D9-4438-8321-065A8FF2ED7D}" type="parTrans" cxnId="{3EC1727C-298C-4AF9-90F1-8457920E6C62}">
      <dgm:prSet/>
      <dgm:spPr/>
      <dgm:t>
        <a:bodyPr/>
        <a:lstStyle/>
        <a:p>
          <a:endParaRPr lang="it-IT">
            <a:solidFill>
              <a:schemeClr val="tx1"/>
            </a:solidFill>
          </a:endParaRPr>
        </a:p>
      </dgm:t>
    </dgm:pt>
    <dgm:pt modelId="{D951080D-6BAA-472E-9BC9-710DB811C414}" type="sibTrans" cxnId="{3EC1727C-298C-4AF9-90F1-8457920E6C62}">
      <dgm:prSet/>
      <dgm:spPr/>
      <dgm:t>
        <a:bodyPr/>
        <a:lstStyle/>
        <a:p>
          <a:endParaRPr lang="it-IT">
            <a:solidFill>
              <a:schemeClr val="tx1"/>
            </a:solidFill>
          </a:endParaRPr>
        </a:p>
      </dgm:t>
    </dgm:pt>
    <dgm:pt modelId="{00FE385B-0137-435C-9159-5EB078BEA608}">
      <dgm:prSet phldrT="[Testo]" custT="1"/>
      <dgm:spPr>
        <a:xfrm>
          <a:off x="4941621" y="1039752"/>
          <a:ext cx="2763233"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DPP (Ottobre)</a:t>
          </a:r>
          <a:endParaRPr lang="it-IT" sz="1800" dirty="0">
            <a:solidFill>
              <a:schemeClr val="tx1"/>
            </a:solidFill>
            <a:latin typeface="Calibri"/>
            <a:ea typeface="+mn-ea"/>
            <a:cs typeface="+mn-cs"/>
          </a:endParaRPr>
        </a:p>
      </dgm:t>
    </dgm:pt>
    <dgm:pt modelId="{46A755D3-91D7-411C-B5A5-08F89C800E06}" type="parTrans" cxnId="{E5EA6975-D5A0-42F2-A0BD-BF1969EB365F}">
      <dgm:prSet/>
      <dgm:spPr/>
      <dgm:t>
        <a:bodyPr/>
        <a:lstStyle/>
        <a:p>
          <a:endParaRPr lang="it-IT">
            <a:solidFill>
              <a:schemeClr val="tx1"/>
            </a:solidFill>
          </a:endParaRPr>
        </a:p>
      </dgm:t>
    </dgm:pt>
    <dgm:pt modelId="{27016D63-2989-4DF7-A2B2-99A6A25F0EC9}" type="sibTrans" cxnId="{E5EA6975-D5A0-42F2-A0BD-BF1969EB365F}">
      <dgm:prSet/>
      <dgm:spPr/>
      <dgm:t>
        <a:bodyPr/>
        <a:lstStyle/>
        <a:p>
          <a:endParaRPr lang="it-IT">
            <a:solidFill>
              <a:schemeClr val="tx1"/>
            </a:solidFill>
          </a:endParaRPr>
        </a:p>
      </dgm:t>
    </dgm:pt>
    <dgm:pt modelId="{5A8060A7-4A1A-4D2A-B4A5-65DC6F4CF3FC}">
      <dgm:prSet phldrT="[Testo]" custT="1"/>
      <dgm:spPr>
        <a:xfrm>
          <a:off x="4013778" y="3077729"/>
          <a:ext cx="4123125"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DPCM Definizione obiettivi di spesa  (Maggio)</a:t>
          </a:r>
          <a:endParaRPr lang="it-IT" sz="1800" dirty="0">
            <a:solidFill>
              <a:schemeClr val="tx1"/>
            </a:solidFill>
            <a:latin typeface="Calibri"/>
            <a:ea typeface="+mn-ea"/>
            <a:cs typeface="+mn-cs"/>
          </a:endParaRPr>
        </a:p>
      </dgm:t>
    </dgm:pt>
    <dgm:pt modelId="{F9C25D58-8F5E-4A89-8AFB-46A3A854A1EA}" type="parTrans" cxnId="{BB0418B1-D72B-4AD3-9FA2-FB6FEB03E45B}">
      <dgm:prSet/>
      <dgm:spPr/>
      <dgm:t>
        <a:bodyPr/>
        <a:lstStyle/>
        <a:p>
          <a:endParaRPr lang="it-IT">
            <a:solidFill>
              <a:schemeClr val="tx1"/>
            </a:solidFill>
          </a:endParaRPr>
        </a:p>
      </dgm:t>
    </dgm:pt>
    <dgm:pt modelId="{03E9F347-93C0-45E9-B291-F4A7D03165F7}" type="sibTrans" cxnId="{BB0418B1-D72B-4AD3-9FA2-FB6FEB03E45B}">
      <dgm:prSet/>
      <dgm:spPr/>
      <dgm:t>
        <a:bodyPr/>
        <a:lstStyle/>
        <a:p>
          <a:endParaRPr lang="it-IT">
            <a:solidFill>
              <a:schemeClr val="tx1"/>
            </a:solidFill>
          </a:endParaRPr>
        </a:p>
      </dgm:t>
    </dgm:pt>
    <dgm:pt modelId="{E1C1A891-ACEC-4413-ABB8-01E515FD6BFE}">
      <dgm:prSet phldrT="[Testo]" custT="1"/>
      <dgm:spPr>
        <a:xfrm>
          <a:off x="4013778" y="3077729"/>
          <a:ext cx="4123125"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DDL Bilancio e Stabilità (Ottobre)</a:t>
          </a:r>
          <a:endParaRPr lang="it-IT" sz="1800" dirty="0">
            <a:solidFill>
              <a:schemeClr val="tx1"/>
            </a:solidFill>
            <a:latin typeface="Calibri"/>
            <a:ea typeface="+mn-ea"/>
            <a:cs typeface="+mn-cs"/>
          </a:endParaRPr>
        </a:p>
      </dgm:t>
    </dgm:pt>
    <dgm:pt modelId="{29358BF5-0836-47BB-9997-0C3D9020AACA}" type="parTrans" cxnId="{3CE357FE-70A4-42AD-ACC3-63E0B5FCCF39}">
      <dgm:prSet/>
      <dgm:spPr/>
      <dgm:t>
        <a:bodyPr/>
        <a:lstStyle/>
        <a:p>
          <a:endParaRPr lang="it-IT">
            <a:solidFill>
              <a:schemeClr val="tx1"/>
            </a:solidFill>
          </a:endParaRPr>
        </a:p>
      </dgm:t>
    </dgm:pt>
    <dgm:pt modelId="{13D55369-BC4F-4F05-AE54-D7A5D4A3C440}" type="sibTrans" cxnId="{3CE357FE-70A4-42AD-ACC3-63E0B5FCCF39}">
      <dgm:prSet/>
      <dgm:spPr/>
      <dgm:t>
        <a:bodyPr/>
        <a:lstStyle/>
        <a:p>
          <a:endParaRPr lang="it-IT">
            <a:solidFill>
              <a:schemeClr val="tx1"/>
            </a:solidFill>
          </a:endParaRPr>
        </a:p>
      </dgm:t>
    </dgm:pt>
    <dgm:pt modelId="{5DBF26AB-4F89-404D-A8E8-204E2C7083FA}">
      <dgm:prSet phldrT="[Testo]" custT="1"/>
      <dgm:spPr>
        <a:xfrm>
          <a:off x="4941621" y="1039752"/>
          <a:ext cx="2763233"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DEF (Aprile)</a:t>
          </a:r>
          <a:endParaRPr lang="it-IT" sz="1800" dirty="0">
            <a:solidFill>
              <a:schemeClr val="tx1"/>
            </a:solidFill>
            <a:latin typeface="Calibri"/>
            <a:ea typeface="+mn-ea"/>
            <a:cs typeface="+mn-cs"/>
          </a:endParaRPr>
        </a:p>
      </dgm:t>
    </dgm:pt>
    <dgm:pt modelId="{323B4B55-ABAA-4ED3-AADB-FC29E248F868}" type="parTrans" cxnId="{2E3C1AC4-B467-42E5-83F6-B1F895A9F4CD}">
      <dgm:prSet/>
      <dgm:spPr/>
      <dgm:t>
        <a:bodyPr/>
        <a:lstStyle/>
        <a:p>
          <a:endParaRPr lang="it-IT">
            <a:solidFill>
              <a:schemeClr val="tx1"/>
            </a:solidFill>
          </a:endParaRPr>
        </a:p>
      </dgm:t>
    </dgm:pt>
    <dgm:pt modelId="{267CB5D0-5F75-4482-B58D-CE83232BE596}" type="sibTrans" cxnId="{2E3C1AC4-B467-42E5-83F6-B1F895A9F4CD}">
      <dgm:prSet/>
      <dgm:spPr/>
      <dgm:t>
        <a:bodyPr/>
        <a:lstStyle/>
        <a:p>
          <a:endParaRPr lang="it-IT">
            <a:solidFill>
              <a:schemeClr val="tx1"/>
            </a:solidFill>
          </a:endParaRPr>
        </a:p>
      </dgm:t>
    </dgm:pt>
    <dgm:pt modelId="{2F74F7B7-AB4A-450F-B064-172923AB7DBC}">
      <dgm:prSet phldrT="[Testo]" custT="1"/>
      <dgm:spPr>
        <a:xfrm>
          <a:off x="4013778" y="3077729"/>
          <a:ext cx="4123125"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DEF (Aprile)</a:t>
          </a:r>
          <a:endParaRPr lang="it-IT" sz="1800" dirty="0">
            <a:solidFill>
              <a:schemeClr val="tx1"/>
            </a:solidFill>
            <a:latin typeface="Calibri"/>
            <a:ea typeface="+mn-ea"/>
            <a:cs typeface="+mn-cs"/>
          </a:endParaRPr>
        </a:p>
      </dgm:t>
    </dgm:pt>
    <dgm:pt modelId="{1D4AE237-6D0D-452B-A7D0-C5386ADAC391}" type="parTrans" cxnId="{9AC4A944-F433-4209-B072-C4D739923175}">
      <dgm:prSet/>
      <dgm:spPr/>
      <dgm:t>
        <a:bodyPr/>
        <a:lstStyle/>
        <a:p>
          <a:endParaRPr lang="it-IT">
            <a:solidFill>
              <a:schemeClr val="tx1"/>
            </a:solidFill>
          </a:endParaRPr>
        </a:p>
      </dgm:t>
    </dgm:pt>
    <dgm:pt modelId="{5650A0D9-73D2-4326-BA0A-0ED923B7B936}" type="sibTrans" cxnId="{9AC4A944-F433-4209-B072-C4D739923175}">
      <dgm:prSet/>
      <dgm:spPr/>
      <dgm:t>
        <a:bodyPr/>
        <a:lstStyle/>
        <a:p>
          <a:endParaRPr lang="it-IT">
            <a:solidFill>
              <a:schemeClr val="tx1"/>
            </a:solidFill>
          </a:endParaRPr>
        </a:p>
      </dgm:t>
    </dgm:pt>
    <dgm:pt modelId="{13D320E9-9005-4B8F-A4D2-4E371FBCBA87}">
      <dgm:prSet phldrT="[Testo]" custT="1"/>
      <dgm:spPr>
        <a:xfrm>
          <a:off x="4013778" y="3077729"/>
          <a:ext cx="4123125"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Legge di Bilancio e Stabilità (Gennaio)</a:t>
          </a:r>
          <a:endParaRPr lang="it-IT" sz="1800" dirty="0">
            <a:solidFill>
              <a:schemeClr val="tx1"/>
            </a:solidFill>
            <a:latin typeface="Calibri"/>
            <a:ea typeface="+mn-ea"/>
            <a:cs typeface="+mn-cs"/>
          </a:endParaRPr>
        </a:p>
      </dgm:t>
    </dgm:pt>
    <dgm:pt modelId="{28375E8A-6945-4DC5-8F63-06EFC7977677}" type="parTrans" cxnId="{A969DFC5-EEF1-40D3-97C8-5C27B76C3B23}">
      <dgm:prSet/>
      <dgm:spPr/>
      <dgm:t>
        <a:bodyPr/>
        <a:lstStyle/>
        <a:p>
          <a:endParaRPr lang="it-IT">
            <a:solidFill>
              <a:schemeClr val="tx1"/>
            </a:solidFill>
          </a:endParaRPr>
        </a:p>
      </dgm:t>
    </dgm:pt>
    <dgm:pt modelId="{78D608EE-E83A-41E5-85DD-7918333119F9}" type="sibTrans" cxnId="{A969DFC5-EEF1-40D3-97C8-5C27B76C3B23}">
      <dgm:prSet/>
      <dgm:spPr/>
      <dgm:t>
        <a:bodyPr/>
        <a:lstStyle/>
        <a:p>
          <a:endParaRPr lang="it-IT">
            <a:solidFill>
              <a:schemeClr val="tx1"/>
            </a:solidFill>
          </a:endParaRPr>
        </a:p>
      </dgm:t>
    </dgm:pt>
    <dgm:pt modelId="{E532F44A-057B-4512-8B6E-270B7765B15C}">
      <dgm:prSet phldrT="[Testo]" custT="1"/>
      <dgm:spPr>
        <a:xfrm>
          <a:off x="4013778" y="3077729"/>
          <a:ext cx="4123125" cy="1392994"/>
        </a:xfrm>
        <a:prstGeom prst="rect">
          <a:avLst/>
        </a:prstGeom>
        <a:noFill/>
        <a:ln>
          <a:noFill/>
        </a:ln>
        <a:effectLst/>
      </dgm:spPr>
      <dgm:t>
        <a:bodyPr/>
        <a:lstStyle/>
        <a:p>
          <a:pPr>
            <a:lnSpc>
              <a:spcPct val="150000"/>
            </a:lnSpc>
          </a:pPr>
          <a:r>
            <a:rPr lang="it-IT" sz="1800" dirty="0" smtClean="0">
              <a:solidFill>
                <a:schemeClr val="tx1"/>
              </a:solidFill>
              <a:latin typeface="Calibri"/>
              <a:ea typeface="+mn-ea"/>
              <a:cs typeface="+mn-cs"/>
            </a:rPr>
            <a:t>Accordi con i Ministeri- Verifica Risultati( Marzo)</a:t>
          </a:r>
          <a:endParaRPr lang="it-IT" sz="1800" dirty="0">
            <a:solidFill>
              <a:schemeClr val="tx1"/>
            </a:solidFill>
            <a:latin typeface="Calibri"/>
            <a:ea typeface="+mn-ea"/>
            <a:cs typeface="+mn-cs"/>
          </a:endParaRPr>
        </a:p>
      </dgm:t>
    </dgm:pt>
    <dgm:pt modelId="{39A00003-19E1-4F61-8480-58BD2AB513DE}" type="parTrans" cxnId="{AD7E1EC2-5AFC-4555-B874-F4CE3A91DAB3}">
      <dgm:prSet/>
      <dgm:spPr/>
      <dgm:t>
        <a:bodyPr/>
        <a:lstStyle/>
        <a:p>
          <a:endParaRPr lang="it-IT">
            <a:solidFill>
              <a:schemeClr val="tx1"/>
            </a:solidFill>
          </a:endParaRPr>
        </a:p>
      </dgm:t>
    </dgm:pt>
    <dgm:pt modelId="{61CC4ABE-49E7-4BE1-9C0A-4F60726D667D}" type="sibTrans" cxnId="{AD7E1EC2-5AFC-4555-B874-F4CE3A91DAB3}">
      <dgm:prSet/>
      <dgm:spPr/>
      <dgm:t>
        <a:bodyPr/>
        <a:lstStyle/>
        <a:p>
          <a:endParaRPr lang="it-IT">
            <a:solidFill>
              <a:schemeClr val="tx1"/>
            </a:solidFill>
          </a:endParaRPr>
        </a:p>
      </dgm:t>
    </dgm:pt>
    <dgm:pt modelId="{D816DCC7-7908-4C0D-88C1-8B5A422E823C}" type="pres">
      <dgm:prSet presAssocID="{39400879-6918-4D20-B185-EF62BEFE9E8F}" presName="Name0" presStyleCnt="0">
        <dgm:presLayoutVars>
          <dgm:chMax val="7"/>
          <dgm:chPref val="7"/>
          <dgm:dir/>
          <dgm:animLvl val="lvl"/>
        </dgm:presLayoutVars>
      </dgm:prSet>
      <dgm:spPr/>
      <dgm:t>
        <a:bodyPr/>
        <a:lstStyle/>
        <a:p>
          <a:endParaRPr lang="it-IT"/>
        </a:p>
      </dgm:t>
    </dgm:pt>
    <dgm:pt modelId="{DF044DA2-3B94-4E1B-BA3E-A4CFB0B7EC37}" type="pres">
      <dgm:prSet presAssocID="{9F767F47-CE58-4C03-8C23-B2DA4535034E}" presName="Accent1" presStyleCnt="0"/>
      <dgm:spPr/>
    </dgm:pt>
    <dgm:pt modelId="{1455AEAC-0EE1-4082-A5BD-F5E737D9C926}" type="pres">
      <dgm:prSet presAssocID="{9F767F47-CE58-4C03-8C23-B2DA4535034E}" presName="Accent" presStyleLbl="node1" presStyleIdx="0" presStyleCnt="2" custLinFactNeighborX="-19121"/>
      <dgm:spPr>
        <a:xfrm>
          <a:off x="1465053" y="0"/>
          <a:ext cx="3503412" cy="3503513"/>
        </a:xfrm>
        <a:prstGeom prst="circularArrow">
          <a:avLst>
            <a:gd name="adj1" fmla="val 10980"/>
            <a:gd name="adj2" fmla="val 1142322"/>
            <a:gd name="adj3" fmla="val 4500000"/>
            <a:gd name="adj4" fmla="val 10800000"/>
            <a:gd name="adj5" fmla="val 125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it-IT"/>
        </a:p>
      </dgm:t>
    </dgm:pt>
    <dgm:pt modelId="{0B973774-BDAF-4AB4-8C0B-45FBABA19D89}" type="pres">
      <dgm:prSet presAssocID="{9F767F47-CE58-4C03-8C23-B2DA4535034E}" presName="Child1" presStyleLbl="revTx" presStyleIdx="0" presStyleCnt="4" custScaleX="131581" custLinFactNeighborX="-18647">
        <dgm:presLayoutVars>
          <dgm:chMax val="0"/>
          <dgm:chPref val="0"/>
          <dgm:bulletEnabled val="1"/>
        </dgm:presLayoutVars>
      </dgm:prSet>
      <dgm:spPr/>
      <dgm:t>
        <a:bodyPr/>
        <a:lstStyle/>
        <a:p>
          <a:endParaRPr lang="it-IT"/>
        </a:p>
      </dgm:t>
    </dgm:pt>
    <dgm:pt modelId="{C08C6722-1515-4977-96AE-C182F07EBA6D}" type="pres">
      <dgm:prSet presAssocID="{9F767F47-CE58-4C03-8C23-B2DA4535034E}" presName="Parent1" presStyleLbl="revTx" presStyleIdx="1" presStyleCnt="4" custLinFactNeighborX="-35067">
        <dgm:presLayoutVars>
          <dgm:chMax val="1"/>
          <dgm:chPref val="1"/>
          <dgm:bulletEnabled val="1"/>
        </dgm:presLayoutVars>
      </dgm:prSet>
      <dgm:spPr/>
      <dgm:t>
        <a:bodyPr/>
        <a:lstStyle/>
        <a:p>
          <a:endParaRPr lang="it-IT"/>
        </a:p>
      </dgm:t>
    </dgm:pt>
    <dgm:pt modelId="{F4DA15EC-CB0C-4E51-92FE-27FE2EF2E443}" type="pres">
      <dgm:prSet presAssocID="{4F186D44-7FBB-4755-AFD0-F92429C15107}" presName="Accent2" presStyleCnt="0"/>
      <dgm:spPr/>
    </dgm:pt>
    <dgm:pt modelId="{F9902075-D3A4-44C4-88EB-D377AAD5D218}" type="pres">
      <dgm:prSet presAssocID="{4F186D44-7FBB-4755-AFD0-F92429C15107}" presName="Accent" presStyleLbl="node1" presStyleIdx="1" presStyleCnt="2" custLinFactNeighborX="-22257"/>
      <dgm:spPr>
        <a:xfrm>
          <a:off x="741865" y="2245612"/>
          <a:ext cx="3009698" cy="3010971"/>
        </a:xfrm>
        <a:prstGeom prst="blockArc">
          <a:avLst>
            <a:gd name="adj1" fmla="val 0"/>
            <a:gd name="adj2" fmla="val 18900000"/>
            <a:gd name="adj3" fmla="val 1274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it-IT"/>
        </a:p>
      </dgm:t>
    </dgm:pt>
    <dgm:pt modelId="{CD1D5991-87B9-4296-9946-7BF7CDCE22F2}" type="pres">
      <dgm:prSet presAssocID="{4F186D44-7FBB-4755-AFD0-F92429C15107}" presName="Child2" presStyleLbl="revTx" presStyleIdx="2" presStyleCnt="4" custScaleX="242565" custLinFactNeighborX="39767" custLinFactNeighborY="25399">
        <dgm:presLayoutVars>
          <dgm:chMax val="0"/>
          <dgm:chPref val="0"/>
          <dgm:bulletEnabled val="1"/>
        </dgm:presLayoutVars>
      </dgm:prSet>
      <dgm:spPr/>
      <dgm:t>
        <a:bodyPr/>
        <a:lstStyle/>
        <a:p>
          <a:endParaRPr lang="it-IT"/>
        </a:p>
      </dgm:t>
    </dgm:pt>
    <dgm:pt modelId="{4164B583-CCCB-408D-95D9-BD3CDBB5BF20}" type="pres">
      <dgm:prSet presAssocID="{4F186D44-7FBB-4755-AFD0-F92429C15107}" presName="Parent2" presStyleLbl="revTx" presStyleIdx="3" presStyleCnt="4" custLinFactNeighborX="-35067">
        <dgm:presLayoutVars>
          <dgm:chMax val="1"/>
          <dgm:chPref val="1"/>
          <dgm:bulletEnabled val="1"/>
        </dgm:presLayoutVars>
      </dgm:prSet>
      <dgm:spPr/>
      <dgm:t>
        <a:bodyPr/>
        <a:lstStyle/>
        <a:p>
          <a:endParaRPr lang="it-IT"/>
        </a:p>
      </dgm:t>
    </dgm:pt>
  </dgm:ptLst>
  <dgm:cxnLst>
    <dgm:cxn modelId="{9AC4A944-F433-4209-B072-C4D739923175}" srcId="{4F186D44-7FBB-4755-AFD0-F92429C15107}" destId="{2F74F7B7-AB4A-450F-B064-172923AB7DBC}" srcOrd="0" destOrd="0" parTransId="{1D4AE237-6D0D-452B-A7D0-C5386ADAC391}" sibTransId="{5650A0D9-73D2-4326-BA0A-0ED923B7B936}"/>
    <dgm:cxn modelId="{F0B40FEA-3D79-4113-9C0E-5041A3F44DE9}" type="presOf" srcId="{00FE385B-0137-435C-9159-5EB078BEA608}" destId="{0B973774-BDAF-4AB4-8C0B-45FBABA19D89}" srcOrd="0" destOrd="1" presId="urn:microsoft.com/office/officeart/2009/layout/CircleArrowProcess"/>
    <dgm:cxn modelId="{04CBF879-2A1F-4692-A0B0-16C92ADCAE4C}" type="presOf" srcId="{2F74F7B7-AB4A-450F-B064-172923AB7DBC}" destId="{CD1D5991-87B9-4296-9946-7BF7CDCE22F2}" srcOrd="0" destOrd="0" presId="urn:microsoft.com/office/officeart/2009/layout/CircleArrowProcess"/>
    <dgm:cxn modelId="{C3200D4D-372C-4437-9E5B-D87DED1CDE03}" type="presOf" srcId="{4F186D44-7FBB-4755-AFD0-F92429C15107}" destId="{4164B583-CCCB-408D-95D9-BD3CDBB5BF20}" srcOrd="0" destOrd="0" presId="urn:microsoft.com/office/officeart/2009/layout/CircleArrowProcess"/>
    <dgm:cxn modelId="{BDBB0AF3-766B-4AD4-8CCC-B1F6B6CC4C1B}" type="presOf" srcId="{9F767F47-CE58-4C03-8C23-B2DA4535034E}" destId="{C08C6722-1515-4977-96AE-C182F07EBA6D}" srcOrd="0" destOrd="0" presId="urn:microsoft.com/office/officeart/2009/layout/CircleArrowProcess"/>
    <dgm:cxn modelId="{A969DFC5-EEF1-40D3-97C8-5C27B76C3B23}" srcId="{4F186D44-7FBB-4755-AFD0-F92429C15107}" destId="{13D320E9-9005-4B8F-A4D2-4E371FBCBA87}" srcOrd="3" destOrd="0" parTransId="{28375E8A-6945-4DC5-8F63-06EFC7977677}" sibTransId="{78D608EE-E83A-41E5-85DD-7918333119F9}"/>
    <dgm:cxn modelId="{969A586E-1DF3-487A-80AC-1BBE5213A8A1}" type="presOf" srcId="{5DBF26AB-4F89-404D-A8E8-204E2C7083FA}" destId="{0B973774-BDAF-4AB4-8C0B-45FBABA19D89}" srcOrd="0" destOrd="0" presId="urn:microsoft.com/office/officeart/2009/layout/CircleArrowProcess"/>
    <dgm:cxn modelId="{22FF38E0-7A13-4D55-8450-7C2944300ACC}" type="presOf" srcId="{39400879-6918-4D20-B185-EF62BEFE9E8F}" destId="{D816DCC7-7908-4C0D-88C1-8B5A422E823C}" srcOrd="0" destOrd="0" presId="urn:microsoft.com/office/officeart/2009/layout/CircleArrowProcess"/>
    <dgm:cxn modelId="{2BDDF575-785D-430D-9921-AEA4D998ABE4}" type="presOf" srcId="{5A8060A7-4A1A-4D2A-B4A5-65DC6F4CF3FC}" destId="{CD1D5991-87B9-4296-9946-7BF7CDCE22F2}" srcOrd="0" destOrd="1" presId="urn:microsoft.com/office/officeart/2009/layout/CircleArrowProcess"/>
    <dgm:cxn modelId="{2E3C1AC4-B467-42E5-83F6-B1F895A9F4CD}" srcId="{9F767F47-CE58-4C03-8C23-B2DA4535034E}" destId="{5DBF26AB-4F89-404D-A8E8-204E2C7083FA}" srcOrd="0" destOrd="0" parTransId="{323B4B55-ABAA-4ED3-AADB-FC29E248F868}" sibTransId="{267CB5D0-5F75-4482-B58D-CE83232BE596}"/>
    <dgm:cxn modelId="{3CE357FE-70A4-42AD-ACC3-63E0B5FCCF39}" srcId="{4F186D44-7FBB-4755-AFD0-F92429C15107}" destId="{E1C1A891-ACEC-4413-ABB8-01E515FD6BFE}" srcOrd="2" destOrd="0" parTransId="{29358BF5-0836-47BB-9997-0C3D9020AACA}" sibTransId="{13D55369-BC4F-4F05-AE54-D7A5D4A3C440}"/>
    <dgm:cxn modelId="{E5EA6975-D5A0-42F2-A0BD-BF1969EB365F}" srcId="{9F767F47-CE58-4C03-8C23-B2DA4535034E}" destId="{00FE385B-0137-435C-9159-5EB078BEA608}" srcOrd="1" destOrd="0" parTransId="{46A755D3-91D7-411C-B5A5-08F89C800E06}" sibTransId="{27016D63-2989-4DF7-A2B2-99A6A25F0EC9}"/>
    <dgm:cxn modelId="{D6A4EFC6-AB9A-4A31-A5E9-F6A0E0AB10F1}" type="presOf" srcId="{13D320E9-9005-4B8F-A4D2-4E371FBCBA87}" destId="{CD1D5991-87B9-4296-9946-7BF7CDCE22F2}" srcOrd="0" destOrd="3" presId="urn:microsoft.com/office/officeart/2009/layout/CircleArrowProcess"/>
    <dgm:cxn modelId="{CD06DEC7-22CF-4F76-AFF2-825FB0C63DD0}" type="presOf" srcId="{E532F44A-057B-4512-8B6E-270B7765B15C}" destId="{CD1D5991-87B9-4296-9946-7BF7CDCE22F2}" srcOrd="0" destOrd="4" presId="urn:microsoft.com/office/officeart/2009/layout/CircleArrowProcess"/>
    <dgm:cxn modelId="{3EC1727C-298C-4AF9-90F1-8457920E6C62}" srcId="{39400879-6918-4D20-B185-EF62BEFE9E8F}" destId="{4F186D44-7FBB-4755-AFD0-F92429C15107}" srcOrd="1" destOrd="0" parTransId="{77FE206E-B6D9-4438-8321-065A8FF2ED7D}" sibTransId="{D951080D-6BAA-472E-9BC9-710DB811C414}"/>
    <dgm:cxn modelId="{FE234CEE-3DD1-420B-849D-CE4B2A5F0E83}" srcId="{39400879-6918-4D20-B185-EF62BEFE9E8F}" destId="{9F767F47-CE58-4C03-8C23-B2DA4535034E}" srcOrd="0" destOrd="0" parTransId="{C25168A9-D4E7-4166-A8AB-11E1E34B425D}" sibTransId="{7D15E409-CB61-4C25-A1CD-D67ED7B73D77}"/>
    <dgm:cxn modelId="{AD7E1EC2-5AFC-4555-B874-F4CE3A91DAB3}" srcId="{4F186D44-7FBB-4755-AFD0-F92429C15107}" destId="{E532F44A-057B-4512-8B6E-270B7765B15C}" srcOrd="4" destOrd="0" parTransId="{39A00003-19E1-4F61-8480-58BD2AB513DE}" sibTransId="{61CC4ABE-49E7-4BE1-9C0A-4F60726D667D}"/>
    <dgm:cxn modelId="{0CEF28BA-1B29-4278-9166-A50B4CB29418}" type="presOf" srcId="{E1C1A891-ACEC-4413-ABB8-01E515FD6BFE}" destId="{CD1D5991-87B9-4296-9946-7BF7CDCE22F2}" srcOrd="0" destOrd="2" presId="urn:microsoft.com/office/officeart/2009/layout/CircleArrowProcess"/>
    <dgm:cxn modelId="{BB0418B1-D72B-4AD3-9FA2-FB6FEB03E45B}" srcId="{4F186D44-7FBB-4755-AFD0-F92429C15107}" destId="{5A8060A7-4A1A-4D2A-B4A5-65DC6F4CF3FC}" srcOrd="1" destOrd="0" parTransId="{F9C25D58-8F5E-4A89-8AFB-46A3A854A1EA}" sibTransId="{03E9F347-93C0-45E9-B291-F4A7D03165F7}"/>
    <dgm:cxn modelId="{717AABF5-A859-4FA6-BA5F-534CAD839F0F}" type="presParOf" srcId="{D816DCC7-7908-4C0D-88C1-8B5A422E823C}" destId="{DF044DA2-3B94-4E1B-BA3E-A4CFB0B7EC37}" srcOrd="0" destOrd="0" presId="urn:microsoft.com/office/officeart/2009/layout/CircleArrowProcess"/>
    <dgm:cxn modelId="{A273A893-F73C-40D8-B854-DA997823D7A6}" type="presParOf" srcId="{DF044DA2-3B94-4E1B-BA3E-A4CFB0B7EC37}" destId="{1455AEAC-0EE1-4082-A5BD-F5E737D9C926}" srcOrd="0" destOrd="0" presId="urn:microsoft.com/office/officeart/2009/layout/CircleArrowProcess"/>
    <dgm:cxn modelId="{F438D4B0-E50F-47B7-A05D-A6218A421DF1}" type="presParOf" srcId="{D816DCC7-7908-4C0D-88C1-8B5A422E823C}" destId="{0B973774-BDAF-4AB4-8C0B-45FBABA19D89}" srcOrd="1" destOrd="0" presId="urn:microsoft.com/office/officeart/2009/layout/CircleArrowProcess"/>
    <dgm:cxn modelId="{1DC2B6D7-76FB-484B-ADFE-71496CFE7312}" type="presParOf" srcId="{D816DCC7-7908-4C0D-88C1-8B5A422E823C}" destId="{C08C6722-1515-4977-96AE-C182F07EBA6D}" srcOrd="2" destOrd="0" presId="urn:microsoft.com/office/officeart/2009/layout/CircleArrowProcess"/>
    <dgm:cxn modelId="{63C87ED7-6BA3-4F5D-A849-E9029394E1F7}" type="presParOf" srcId="{D816DCC7-7908-4C0D-88C1-8B5A422E823C}" destId="{F4DA15EC-CB0C-4E51-92FE-27FE2EF2E443}" srcOrd="3" destOrd="0" presId="urn:microsoft.com/office/officeart/2009/layout/CircleArrowProcess"/>
    <dgm:cxn modelId="{50CB97B2-B951-4D64-A9BC-AFD2025D47B9}" type="presParOf" srcId="{F4DA15EC-CB0C-4E51-92FE-27FE2EF2E443}" destId="{F9902075-D3A4-44C4-88EB-D377AAD5D218}" srcOrd="0" destOrd="0" presId="urn:microsoft.com/office/officeart/2009/layout/CircleArrowProcess"/>
    <dgm:cxn modelId="{AB0ABCB9-578E-48F4-A919-32FC7AB4A0E7}" type="presParOf" srcId="{D816DCC7-7908-4C0D-88C1-8B5A422E823C}" destId="{CD1D5991-87B9-4296-9946-7BF7CDCE22F2}" srcOrd="4" destOrd="0" presId="urn:microsoft.com/office/officeart/2009/layout/CircleArrowProcess"/>
    <dgm:cxn modelId="{1D160196-4C3E-4CDF-8B3E-BE1958633291}" type="presParOf" srcId="{D816DCC7-7908-4C0D-88C1-8B5A422E823C}" destId="{4164B583-CCCB-408D-95D9-BD3CDBB5BF20}"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4B83DF-D5CD-4B22-B992-E98DA45AEB67}">
      <dsp:nvSpPr>
        <dsp:cNvPr id="0" name=""/>
        <dsp:cNvSpPr/>
      </dsp:nvSpPr>
      <dsp:spPr>
        <a:xfrm>
          <a:off x="15213" y="432046"/>
          <a:ext cx="2420586" cy="968234"/>
        </a:xfrm>
        <a:prstGeom prst="chevron">
          <a:avLst/>
        </a:prstGeom>
        <a:solidFill>
          <a:srgbClr val="4F81BD">
            <a:hueOff val="0"/>
            <a:satOff val="0"/>
            <a:lumOff val="0"/>
            <a:alphaOff val="0"/>
          </a:srgb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ysClr val="window" lastClr="FFFFFF"/>
              </a:solidFill>
              <a:latin typeface="Calibri"/>
              <a:ea typeface="+mn-ea"/>
              <a:cs typeface="+mn-cs"/>
            </a:rPr>
            <a:t>Programmazione</a:t>
          </a:r>
          <a:endParaRPr lang="it-IT" sz="1400" b="1" kern="1200" dirty="0">
            <a:solidFill>
              <a:sysClr val="window" lastClr="FFFFFF"/>
            </a:solidFill>
            <a:latin typeface="Calibri"/>
            <a:ea typeface="+mn-ea"/>
            <a:cs typeface="+mn-cs"/>
          </a:endParaRPr>
        </a:p>
      </dsp:txBody>
      <dsp:txXfrm>
        <a:off x="15213" y="432046"/>
        <a:ext cx="2420586" cy="968234"/>
      </dsp:txXfrm>
    </dsp:sp>
    <dsp:sp modelId="{208E7647-C3F2-4D90-BD2C-8520C8FEF53E}">
      <dsp:nvSpPr>
        <dsp:cNvPr id="0" name=""/>
        <dsp:cNvSpPr/>
      </dsp:nvSpPr>
      <dsp:spPr>
        <a:xfrm>
          <a:off x="2182686" y="435774"/>
          <a:ext cx="2420586" cy="968234"/>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ysClr val="window" lastClr="FFFFFF"/>
              </a:solidFill>
              <a:latin typeface="Calibri"/>
              <a:ea typeface="+mn-ea"/>
              <a:cs typeface="+mn-cs"/>
            </a:rPr>
            <a:t>Fase decisionale</a:t>
          </a:r>
        </a:p>
        <a:p>
          <a:pPr lvl="0" algn="ctr" defTabSz="622300">
            <a:lnSpc>
              <a:spcPct val="90000"/>
            </a:lnSpc>
            <a:spcBef>
              <a:spcPct val="0"/>
            </a:spcBef>
            <a:spcAft>
              <a:spcPct val="35000"/>
            </a:spcAft>
          </a:pPr>
          <a:r>
            <a:rPr lang="it-IT" sz="1400" b="1" kern="1200" dirty="0" smtClean="0">
              <a:solidFill>
                <a:sysClr val="window" lastClr="FFFFFF"/>
              </a:solidFill>
              <a:latin typeface="Calibri"/>
              <a:ea typeface="+mn-ea"/>
              <a:cs typeface="+mn-cs"/>
            </a:rPr>
            <a:t>(p.es. </a:t>
          </a:r>
          <a:r>
            <a:rPr lang="it-IT" sz="1400" b="1" kern="1200" dirty="0" err="1" smtClean="0">
              <a:solidFill>
                <a:sysClr val="window" lastClr="FFFFFF"/>
              </a:solidFill>
              <a:latin typeface="Calibri"/>
              <a:ea typeface="+mn-ea"/>
              <a:cs typeface="+mn-cs"/>
            </a:rPr>
            <a:t>pre</a:t>
          </a:r>
          <a:r>
            <a:rPr lang="it-IT" sz="1400" b="1" kern="1200" dirty="0" smtClean="0">
              <a:solidFill>
                <a:sysClr val="window" lastClr="FFFFFF"/>
              </a:solidFill>
              <a:latin typeface="Calibri"/>
              <a:ea typeface="+mn-ea"/>
              <a:cs typeface="+mn-cs"/>
            </a:rPr>
            <a:t>-legislativa)</a:t>
          </a:r>
          <a:endParaRPr lang="it-IT" sz="1400" b="1" kern="1200" dirty="0">
            <a:solidFill>
              <a:sysClr val="window" lastClr="FFFFFF"/>
            </a:solidFill>
            <a:latin typeface="Calibri"/>
            <a:ea typeface="+mn-ea"/>
            <a:cs typeface="+mn-cs"/>
          </a:endParaRPr>
        </a:p>
      </dsp:txBody>
      <dsp:txXfrm>
        <a:off x="2182686" y="435774"/>
        <a:ext cx="2420586" cy="968234"/>
      </dsp:txXfrm>
    </dsp:sp>
    <dsp:sp modelId="{0DDB3EEC-0FDA-4356-BEBF-DEA5CC9B0A9D}">
      <dsp:nvSpPr>
        <dsp:cNvPr id="0" name=""/>
        <dsp:cNvSpPr/>
      </dsp:nvSpPr>
      <dsp:spPr>
        <a:xfrm>
          <a:off x="4361214" y="435774"/>
          <a:ext cx="2420586" cy="968234"/>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ysClr val="window" lastClr="FFFFFF"/>
              </a:solidFill>
              <a:latin typeface="Calibri"/>
              <a:ea typeface="+mn-ea"/>
              <a:cs typeface="+mn-cs"/>
            </a:rPr>
            <a:t>Fase attuativa (p.es. Monitoraggio)</a:t>
          </a:r>
          <a:endParaRPr lang="it-IT" sz="1400" b="1" kern="1200" dirty="0">
            <a:solidFill>
              <a:sysClr val="window" lastClr="FFFFFF"/>
            </a:solidFill>
            <a:latin typeface="Calibri"/>
            <a:ea typeface="+mn-ea"/>
            <a:cs typeface="+mn-cs"/>
          </a:endParaRPr>
        </a:p>
      </dsp:txBody>
      <dsp:txXfrm>
        <a:off x="4361214" y="435774"/>
        <a:ext cx="2420586" cy="968234"/>
      </dsp:txXfrm>
    </dsp:sp>
    <dsp:sp modelId="{E25F9CE4-EB62-4DEE-8A75-0ED7F9FB47EF}">
      <dsp:nvSpPr>
        <dsp:cNvPr id="0" name=""/>
        <dsp:cNvSpPr/>
      </dsp:nvSpPr>
      <dsp:spPr>
        <a:xfrm>
          <a:off x="6539742" y="435774"/>
          <a:ext cx="2420586" cy="968234"/>
        </a:xfrm>
        <a:prstGeom prst="chevron">
          <a:avLst/>
        </a:prstGeom>
        <a:solidFill>
          <a:srgbClr val="4F81BD">
            <a:hueOff val="0"/>
            <a:satOff val="0"/>
            <a:lumOff val="0"/>
            <a:alphaOff val="0"/>
          </a:srgb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err="1" smtClean="0">
              <a:solidFill>
                <a:sysClr val="window" lastClr="FFFFFF"/>
              </a:solidFill>
              <a:latin typeface="Calibri"/>
              <a:ea typeface="+mn-ea"/>
              <a:cs typeface="+mn-cs"/>
            </a:rPr>
            <a:t>Ri</a:t>
          </a:r>
          <a:r>
            <a:rPr lang="it-IT" sz="1400" b="1" kern="1200" dirty="0" smtClean="0">
              <a:solidFill>
                <a:sysClr val="window" lastClr="FFFFFF"/>
              </a:solidFill>
              <a:latin typeface="Calibri"/>
              <a:ea typeface="+mn-ea"/>
              <a:cs typeface="+mn-cs"/>
            </a:rPr>
            <a:t>-programmazione</a:t>
          </a:r>
          <a:endParaRPr lang="it-IT" sz="1400" b="1" kern="1200" dirty="0">
            <a:solidFill>
              <a:sysClr val="window" lastClr="FFFFFF"/>
            </a:solidFill>
            <a:latin typeface="Calibri"/>
            <a:ea typeface="+mn-ea"/>
            <a:cs typeface="+mn-cs"/>
          </a:endParaRPr>
        </a:p>
      </dsp:txBody>
      <dsp:txXfrm>
        <a:off x="6539742" y="435774"/>
        <a:ext cx="2420586" cy="9682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5A594-0572-4B61-883B-81F38DFEB984}">
      <dsp:nvSpPr>
        <dsp:cNvPr id="0" name=""/>
        <dsp:cNvSpPr/>
      </dsp:nvSpPr>
      <dsp:spPr>
        <a:xfrm>
          <a:off x="0" y="478220"/>
          <a:ext cx="8424936" cy="251684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53869" tIns="354076" rIns="653869" bIns="120904" numCol="1" spcCol="1270" anchor="t" anchorCtr="0">
          <a:noAutofit/>
        </a:bodyPr>
        <a:lstStyle/>
        <a:p>
          <a:pPr marL="171450" lvl="1" indent="-171450" algn="l" defTabSz="755650">
            <a:lnSpc>
              <a:spcPct val="150000"/>
            </a:lnSpc>
            <a:spcBef>
              <a:spcPct val="0"/>
            </a:spcBef>
            <a:spcAft>
              <a:spcPct val="15000"/>
            </a:spcAft>
            <a:buChar char="••"/>
          </a:pPr>
          <a:r>
            <a:rPr lang="it-IT" sz="1700" kern="1200" dirty="0" smtClean="0"/>
            <a:t>Documento Pluriennale di Pianificazione e valutazione - DPCM 03/08/2012 DEF e Codice appalti</a:t>
          </a:r>
        </a:p>
        <a:p>
          <a:pPr marL="171450" lvl="1" indent="-171450" algn="l" defTabSz="755650">
            <a:lnSpc>
              <a:spcPct val="150000"/>
            </a:lnSpc>
            <a:spcBef>
              <a:spcPct val="0"/>
            </a:spcBef>
            <a:spcAft>
              <a:spcPct val="15000"/>
            </a:spcAft>
            <a:buChar char="••"/>
          </a:pPr>
          <a:r>
            <a:rPr lang="it-IT" sz="1700" kern="1200" smtClean="0"/>
            <a:t>Funzionamento nuclei di valutazione indipendenti - DPCM 21/12/2012</a:t>
          </a:r>
          <a:endParaRPr lang="it-IT" sz="1700" kern="1200" dirty="0" smtClean="0"/>
        </a:p>
        <a:p>
          <a:pPr marL="171450" lvl="1" indent="-171450" algn="l" defTabSz="755650">
            <a:lnSpc>
              <a:spcPct val="150000"/>
            </a:lnSpc>
            <a:spcBef>
              <a:spcPct val="0"/>
            </a:spcBef>
            <a:spcAft>
              <a:spcPct val="15000"/>
            </a:spcAft>
            <a:buChar char="••"/>
          </a:pPr>
          <a:r>
            <a:rPr lang="it-IT" sz="1700" kern="1200" dirty="0" smtClean="0"/>
            <a:t>Integrazione programmazione economico finanziaria – auspichiamo che si attui con il D.lgs. </a:t>
          </a:r>
          <a:r>
            <a:rPr lang="it-IT" sz="1700" i="1" kern="1200" dirty="0" smtClean="0"/>
            <a:t>ex</a:t>
          </a:r>
          <a:r>
            <a:rPr lang="it-IT" sz="1700" kern="1200" dirty="0" smtClean="0"/>
            <a:t> art. 40, l. 196/2009, in corso di pubblicazione</a:t>
          </a:r>
        </a:p>
      </dsp:txBody>
      <dsp:txXfrm>
        <a:off x="0" y="478220"/>
        <a:ext cx="8424936" cy="2516849"/>
      </dsp:txXfrm>
    </dsp:sp>
    <dsp:sp modelId="{99A2F993-F7A6-42E1-A250-7C890477AF5D}">
      <dsp:nvSpPr>
        <dsp:cNvPr id="0" name=""/>
        <dsp:cNvSpPr/>
      </dsp:nvSpPr>
      <dsp:spPr>
        <a:xfrm>
          <a:off x="421246" y="227300"/>
          <a:ext cx="5897455" cy="50184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22910" tIns="0" rIns="222910" bIns="0" numCol="1" spcCol="1270" anchor="ctr" anchorCtr="0">
          <a:noAutofit/>
        </a:bodyPr>
        <a:lstStyle/>
        <a:p>
          <a:pPr lvl="0" algn="l" defTabSz="800100">
            <a:lnSpc>
              <a:spcPct val="90000"/>
            </a:lnSpc>
            <a:spcBef>
              <a:spcPct val="0"/>
            </a:spcBef>
            <a:spcAft>
              <a:spcPct val="35000"/>
            </a:spcAft>
          </a:pPr>
          <a:r>
            <a:rPr lang="it-IT" sz="1800" kern="1200" dirty="0" smtClean="0"/>
            <a:t>Programmazione e valutazione – D.lgs. 228/2011</a:t>
          </a:r>
        </a:p>
      </dsp:txBody>
      <dsp:txXfrm>
        <a:off x="421246" y="227300"/>
        <a:ext cx="5897455" cy="501840"/>
      </dsp:txXfrm>
    </dsp:sp>
    <dsp:sp modelId="{58866253-5D7E-48FB-AA4E-88E413C1DE78}">
      <dsp:nvSpPr>
        <dsp:cNvPr id="0" name=""/>
        <dsp:cNvSpPr/>
      </dsp:nvSpPr>
      <dsp:spPr>
        <a:xfrm>
          <a:off x="0" y="3565090"/>
          <a:ext cx="8424936" cy="219555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53869" tIns="354076" rIns="653869" bIns="120904" numCol="1" spcCol="1270" anchor="t" anchorCtr="0">
          <a:noAutofit/>
        </a:bodyPr>
        <a:lstStyle/>
        <a:p>
          <a:pPr marL="171450" lvl="1" indent="-171450" algn="l" defTabSz="755650">
            <a:lnSpc>
              <a:spcPct val="150000"/>
            </a:lnSpc>
            <a:spcBef>
              <a:spcPct val="0"/>
            </a:spcBef>
            <a:spcAft>
              <a:spcPct val="15000"/>
            </a:spcAft>
            <a:buChar char="••"/>
          </a:pPr>
          <a:r>
            <a:rPr lang="it-IT" sz="1700" kern="1200" dirty="0" smtClean="0"/>
            <a:t>Implementazione monitoraggio tramite BDAP - DM 26/02/2013</a:t>
          </a:r>
          <a:endParaRPr lang="it-IT" sz="1700" kern="1200" dirty="0"/>
        </a:p>
        <a:p>
          <a:pPr marL="171450" lvl="1" indent="-171450" algn="l" defTabSz="755650">
            <a:lnSpc>
              <a:spcPct val="150000"/>
            </a:lnSpc>
            <a:spcBef>
              <a:spcPct val="0"/>
            </a:spcBef>
            <a:spcAft>
              <a:spcPct val="15000"/>
            </a:spcAft>
            <a:buChar char="••"/>
          </a:pPr>
          <a:r>
            <a:rPr lang="it-IT" sz="1700" kern="1200" dirty="0" smtClean="0"/>
            <a:t>Obbligo CUP Fatturazione elettronica - DL. 66/2014</a:t>
          </a:r>
          <a:endParaRPr lang="it-IT" sz="1700" kern="1200" dirty="0"/>
        </a:p>
        <a:p>
          <a:pPr marL="171450" lvl="1" indent="-171450" algn="l" defTabSz="755650">
            <a:lnSpc>
              <a:spcPct val="150000"/>
            </a:lnSpc>
            <a:spcBef>
              <a:spcPct val="0"/>
            </a:spcBef>
            <a:spcAft>
              <a:spcPct val="15000"/>
            </a:spcAft>
            <a:buChar char="••"/>
          </a:pPr>
          <a:r>
            <a:rPr lang="it-IT" sz="1700" kern="1200" dirty="0" smtClean="0"/>
            <a:t>Fondo opere, fondo progetti - Circolare RGS n. 19/2015 Codice appalti</a:t>
          </a:r>
        </a:p>
        <a:p>
          <a:pPr marL="171450" lvl="1" indent="-171450" algn="l" defTabSz="755650">
            <a:lnSpc>
              <a:spcPct val="150000"/>
            </a:lnSpc>
            <a:spcBef>
              <a:spcPct val="0"/>
            </a:spcBef>
            <a:spcAft>
              <a:spcPct val="15000"/>
            </a:spcAft>
            <a:buChar char="••"/>
          </a:pPr>
          <a:r>
            <a:rPr lang="it-IT" sz="1700" kern="1200" dirty="0" err="1" smtClean="0"/>
            <a:t>Definanziamento</a:t>
          </a:r>
          <a:r>
            <a:rPr lang="it-IT" sz="1700" kern="1200" dirty="0" smtClean="0"/>
            <a:t> automatico - DPCM in corso di predisposizione </a:t>
          </a:r>
          <a:endParaRPr lang="it-IT" sz="1700" kern="1200" dirty="0"/>
        </a:p>
      </dsp:txBody>
      <dsp:txXfrm>
        <a:off x="0" y="3565090"/>
        <a:ext cx="8424936" cy="2195550"/>
      </dsp:txXfrm>
    </dsp:sp>
    <dsp:sp modelId="{1E3DEA4F-73FC-45D9-8C33-337A2A515BC8}">
      <dsp:nvSpPr>
        <dsp:cNvPr id="0" name=""/>
        <dsp:cNvSpPr/>
      </dsp:nvSpPr>
      <dsp:spPr>
        <a:xfrm>
          <a:off x="421246" y="3331722"/>
          <a:ext cx="5897455" cy="50184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22910" tIns="0" rIns="222910" bIns="0" numCol="1" spcCol="1270" anchor="ctr" anchorCtr="0">
          <a:noAutofit/>
        </a:bodyPr>
        <a:lstStyle/>
        <a:p>
          <a:pPr lvl="0" algn="l" defTabSz="800100">
            <a:lnSpc>
              <a:spcPct val="90000"/>
            </a:lnSpc>
            <a:spcBef>
              <a:spcPct val="0"/>
            </a:spcBef>
            <a:spcAft>
              <a:spcPct val="35000"/>
            </a:spcAft>
          </a:pPr>
          <a:r>
            <a:rPr lang="it-IT" sz="1800" kern="1200" dirty="0" smtClean="0"/>
            <a:t>Monitoraggio – D. </a:t>
          </a:r>
          <a:r>
            <a:rPr lang="it-IT" sz="1800" kern="1200" dirty="0" err="1" smtClean="0"/>
            <a:t>lgs</a:t>
          </a:r>
          <a:r>
            <a:rPr lang="it-IT" sz="1800" kern="1200" dirty="0" smtClean="0"/>
            <a:t>. 229/2011</a:t>
          </a:r>
        </a:p>
      </dsp:txBody>
      <dsp:txXfrm>
        <a:off x="421246" y="3331722"/>
        <a:ext cx="5897455"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55AEAC-0EE1-4082-A5BD-F5E737D9C926}">
      <dsp:nvSpPr>
        <dsp:cNvPr id="0" name=""/>
        <dsp:cNvSpPr/>
      </dsp:nvSpPr>
      <dsp:spPr>
        <a:xfrm>
          <a:off x="907059" y="0"/>
          <a:ext cx="3503412" cy="3503513"/>
        </a:xfrm>
        <a:prstGeom prst="circularArrow">
          <a:avLst>
            <a:gd name="adj1" fmla="val 10980"/>
            <a:gd name="adj2" fmla="val 1142322"/>
            <a:gd name="adj3" fmla="val 4500000"/>
            <a:gd name="adj4" fmla="val 10800000"/>
            <a:gd name="adj5" fmla="val 125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B973774-BDAF-4AB4-8C0B-45FBABA19D89}">
      <dsp:nvSpPr>
        <dsp:cNvPr id="0" name=""/>
        <dsp:cNvSpPr/>
      </dsp:nvSpPr>
      <dsp:spPr>
        <a:xfrm>
          <a:off x="4352106" y="1039752"/>
          <a:ext cx="2763233" cy="139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DEF (Aprile)</a:t>
          </a:r>
          <a:endParaRPr lang="it-IT" sz="1800" kern="1200" dirty="0">
            <a:solidFill>
              <a:schemeClr val="tx1"/>
            </a:solidFill>
            <a:latin typeface="Calibri"/>
            <a:ea typeface="+mn-ea"/>
            <a:cs typeface="+mn-cs"/>
          </a:endParaRPr>
        </a:p>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DPP (Ottobre)</a:t>
          </a:r>
          <a:endParaRPr lang="it-IT" sz="1800" kern="1200" dirty="0">
            <a:solidFill>
              <a:schemeClr val="tx1"/>
            </a:solidFill>
            <a:latin typeface="Calibri"/>
            <a:ea typeface="+mn-ea"/>
            <a:cs typeface="+mn-cs"/>
          </a:endParaRPr>
        </a:p>
      </dsp:txBody>
      <dsp:txXfrm>
        <a:off x="4352106" y="1039752"/>
        <a:ext cx="2763233" cy="1392994"/>
      </dsp:txXfrm>
    </dsp:sp>
    <dsp:sp modelId="{C08C6722-1515-4977-96AE-C182F07EBA6D}">
      <dsp:nvSpPr>
        <dsp:cNvPr id="0" name=""/>
        <dsp:cNvSpPr/>
      </dsp:nvSpPr>
      <dsp:spPr>
        <a:xfrm>
          <a:off x="1665277" y="1268413"/>
          <a:ext cx="1954628" cy="97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solidFill>
                <a:schemeClr val="tx1"/>
              </a:solidFill>
              <a:latin typeface="Calibri"/>
              <a:ea typeface="+mn-ea"/>
              <a:cs typeface="+mn-cs"/>
            </a:rPr>
            <a:t>Programmazione Economica</a:t>
          </a:r>
          <a:endParaRPr lang="it-IT" sz="2100" kern="1200" dirty="0">
            <a:solidFill>
              <a:schemeClr val="tx1"/>
            </a:solidFill>
            <a:latin typeface="Calibri"/>
            <a:ea typeface="+mn-ea"/>
            <a:cs typeface="+mn-cs"/>
          </a:endParaRPr>
        </a:p>
      </dsp:txBody>
      <dsp:txXfrm>
        <a:off x="1665277" y="1268413"/>
        <a:ext cx="1954628" cy="977198"/>
      </dsp:txXfrm>
    </dsp:sp>
    <dsp:sp modelId="{F9902075-D3A4-44C4-88EB-D377AAD5D218}">
      <dsp:nvSpPr>
        <dsp:cNvPr id="0" name=""/>
        <dsp:cNvSpPr/>
      </dsp:nvSpPr>
      <dsp:spPr>
        <a:xfrm>
          <a:off x="183891" y="2245612"/>
          <a:ext cx="3009698" cy="3010971"/>
        </a:xfrm>
        <a:prstGeom prst="blockArc">
          <a:avLst>
            <a:gd name="adj1" fmla="val 0"/>
            <a:gd name="adj2" fmla="val 18900000"/>
            <a:gd name="adj3" fmla="val 1274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D1D5991-87B9-4296-9946-7BF7CDCE22F2}">
      <dsp:nvSpPr>
        <dsp:cNvPr id="0" name=""/>
        <dsp:cNvSpPr/>
      </dsp:nvSpPr>
      <dsp:spPr>
        <a:xfrm>
          <a:off x="3456383" y="3431536"/>
          <a:ext cx="5093925" cy="139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DEF (Aprile)</a:t>
          </a:r>
          <a:endParaRPr lang="it-IT" sz="1800" kern="1200" dirty="0">
            <a:solidFill>
              <a:schemeClr val="tx1"/>
            </a:solidFill>
            <a:latin typeface="Calibri"/>
            <a:ea typeface="+mn-ea"/>
            <a:cs typeface="+mn-cs"/>
          </a:endParaRPr>
        </a:p>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DPCM Definizione obiettivi di spesa  (Maggio)</a:t>
          </a:r>
          <a:endParaRPr lang="it-IT" sz="1800" kern="1200" dirty="0">
            <a:solidFill>
              <a:schemeClr val="tx1"/>
            </a:solidFill>
            <a:latin typeface="Calibri"/>
            <a:ea typeface="+mn-ea"/>
            <a:cs typeface="+mn-cs"/>
          </a:endParaRPr>
        </a:p>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DDL Bilancio e Stabilità (Ottobre)</a:t>
          </a:r>
          <a:endParaRPr lang="it-IT" sz="1800" kern="1200" dirty="0">
            <a:solidFill>
              <a:schemeClr val="tx1"/>
            </a:solidFill>
            <a:latin typeface="Calibri"/>
            <a:ea typeface="+mn-ea"/>
            <a:cs typeface="+mn-cs"/>
          </a:endParaRPr>
        </a:p>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Legge di Bilancio e Stabilità (Gennaio)</a:t>
          </a:r>
          <a:endParaRPr lang="it-IT" sz="1800" kern="1200" dirty="0">
            <a:solidFill>
              <a:schemeClr val="tx1"/>
            </a:solidFill>
            <a:latin typeface="Calibri"/>
            <a:ea typeface="+mn-ea"/>
            <a:cs typeface="+mn-cs"/>
          </a:endParaRPr>
        </a:p>
        <a:p>
          <a:pPr marL="171450" lvl="1" indent="-171450" algn="l" defTabSz="800100">
            <a:lnSpc>
              <a:spcPct val="150000"/>
            </a:lnSpc>
            <a:spcBef>
              <a:spcPct val="0"/>
            </a:spcBef>
            <a:spcAft>
              <a:spcPct val="15000"/>
            </a:spcAft>
            <a:buChar char="••"/>
          </a:pPr>
          <a:r>
            <a:rPr lang="it-IT" sz="1800" kern="1200" dirty="0" smtClean="0">
              <a:solidFill>
                <a:schemeClr val="tx1"/>
              </a:solidFill>
              <a:latin typeface="Calibri"/>
              <a:ea typeface="+mn-ea"/>
              <a:cs typeface="+mn-cs"/>
            </a:rPr>
            <a:t>Accordi con i Ministeri- Verifica Risultati( Marzo)</a:t>
          </a:r>
          <a:endParaRPr lang="it-IT" sz="1800" kern="1200" dirty="0">
            <a:solidFill>
              <a:schemeClr val="tx1"/>
            </a:solidFill>
            <a:latin typeface="Calibri"/>
            <a:ea typeface="+mn-ea"/>
            <a:cs typeface="+mn-cs"/>
          </a:endParaRPr>
        </a:p>
      </dsp:txBody>
      <dsp:txXfrm>
        <a:off x="3456383" y="3431536"/>
        <a:ext cx="5093925" cy="1392994"/>
      </dsp:txXfrm>
    </dsp:sp>
    <dsp:sp modelId="{4164B583-CCCB-408D-95D9-BD3CDBB5BF20}">
      <dsp:nvSpPr>
        <dsp:cNvPr id="0" name=""/>
        <dsp:cNvSpPr/>
      </dsp:nvSpPr>
      <dsp:spPr>
        <a:xfrm>
          <a:off x="687962" y="3285365"/>
          <a:ext cx="1954628" cy="97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solidFill>
                <a:schemeClr val="tx1"/>
              </a:solidFill>
              <a:latin typeface="Calibri"/>
              <a:ea typeface="+mn-ea"/>
              <a:cs typeface="+mn-cs"/>
            </a:rPr>
            <a:t>Programmazione Finanziaria</a:t>
          </a:r>
          <a:endParaRPr lang="it-IT" sz="2100" kern="1200" dirty="0">
            <a:solidFill>
              <a:schemeClr val="tx1"/>
            </a:solidFill>
            <a:latin typeface="Calibri"/>
            <a:ea typeface="+mn-ea"/>
            <a:cs typeface="+mn-cs"/>
          </a:endParaRPr>
        </a:p>
      </dsp:txBody>
      <dsp:txXfrm>
        <a:off x="687962" y="3285365"/>
        <a:ext cx="1954628" cy="9771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504814-C3BA-4552-9E34-46A2BBB06785}" type="datetimeFigureOut">
              <a:rPr lang="it-IT" smtClean="0"/>
              <a:t>26/05/2016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4A706D-F07C-4AB6-990C-D55B05A053EA}" type="slidenum">
              <a:rPr lang="it-IT" smtClean="0"/>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50000"/>
              </a:spcBef>
              <a:defRPr sz="1200">
                <a:latin typeface="Arial" charset="0"/>
                <a:ea typeface="ＭＳ Ｐゴシック" charset="-128"/>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50000"/>
              </a:spcBef>
              <a:defRPr sz="1200">
                <a:latin typeface="Arial" charset="0"/>
                <a:ea typeface="ＭＳ Ｐゴシック" charset="-128"/>
              </a:defRPr>
            </a:lvl1pPr>
          </a:lstStyle>
          <a:p>
            <a:pPr>
              <a:defRPr/>
            </a:pPr>
            <a:fld id="{DA03A922-F47D-43AA-913E-2AA39223263B}" type="datetimeFigureOut">
              <a:rPr lang="it-IT"/>
              <a:pPr>
                <a:defRPr/>
              </a:pPr>
              <a:t>26/05/2016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50000"/>
              </a:spcBef>
              <a:defRPr sz="1200">
                <a:latin typeface="Arial" charset="0"/>
                <a:ea typeface="ＭＳ Ｐゴシック"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50000"/>
              </a:spcBef>
              <a:defRPr sz="1200"/>
            </a:lvl1pPr>
          </a:lstStyle>
          <a:p>
            <a:pPr>
              <a:defRPr/>
            </a:pPr>
            <a:fld id="{43A3E4B8-10BB-425A-BAEA-BE788E614071}" type="slidenum">
              <a:rPr lang="it-IT" altLang="it-IT"/>
              <a:pPr>
                <a:defRPr/>
              </a:pPr>
              <a:t>‹N›</a:t>
            </a:fld>
            <a:endParaRPr lang="it-IT" altLang="it-IT"/>
          </a:p>
        </p:txBody>
      </p:sp>
    </p:spTree>
    <p:extLst>
      <p:ext uri="{BB962C8B-B14F-4D97-AF65-F5344CB8AC3E}">
        <p14:creationId xmlns="" xmlns:p14="http://schemas.microsoft.com/office/powerpoint/2010/main" val="2747423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331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45303271-47E2-497D-A820-21E3146F4F68}" type="slidenum">
              <a:rPr lang="it-IT" altLang="it-IT" sz="1200" smtClean="0"/>
              <a:pPr/>
              <a:t>1</a:t>
            </a:fld>
            <a:endParaRPr lang="it-IT" altLang="it-IT"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a:t>A fronte di scelte politiche, il nostro ruolo potrebbe essere quello di </a:t>
            </a:r>
            <a:r>
              <a:rPr lang="it-IT" b="1" i="1" dirty="0"/>
              <a:t>supportare le scelte del decisore, non solo  limitatamente alla quantificazione ai fini della copertura finanziaria, ma attraverso un sistema di valutazione tecnica che acquisendo le informazioni possa essere di supporto per l’individuazione e la quantificazione degli effetti sul sistema economico e sociale.</a:t>
            </a:r>
            <a:endParaRPr lang="it-IT" dirty="0"/>
          </a:p>
          <a:p>
            <a:endParaRPr lang="it-IT" b="1" i="1" dirty="0"/>
          </a:p>
          <a:p>
            <a:r>
              <a:rPr lang="it-IT" b="1" i="1" dirty="0"/>
              <a:t>a) Valorizzare l’informazione</a:t>
            </a:r>
            <a:r>
              <a:rPr lang="it-IT" i="1" dirty="0"/>
              <a:t> sul livello di </a:t>
            </a:r>
            <a:r>
              <a:rPr lang="it-IT" b="1" i="1" dirty="0"/>
              <a:t>qualità della spesa</a:t>
            </a:r>
            <a:r>
              <a:rPr lang="it-IT" i="1" dirty="0"/>
              <a:t> oltre alla  </a:t>
            </a:r>
            <a:r>
              <a:rPr lang="it-IT" b="1" i="1" dirty="0"/>
              <a:t>quantificazione dell’onere</a:t>
            </a:r>
            <a:r>
              <a:rPr lang="it-IT" i="1" dirty="0"/>
              <a:t>. La sede è quella </a:t>
            </a:r>
            <a:r>
              <a:rPr lang="it-IT" i="1" dirty="0" err="1"/>
              <a:t>prelegislativa</a:t>
            </a:r>
            <a:r>
              <a:rPr lang="it-IT" i="1" dirty="0"/>
              <a:t>; di preparazione strategie, di pianificazione interventi settoriali, di definizione delle politiche di bilancio; </a:t>
            </a:r>
            <a:endParaRPr lang="it-IT" dirty="0"/>
          </a:p>
          <a:p>
            <a:r>
              <a:rPr lang="it-IT" i="1" dirty="0"/>
              <a:t>b) </a:t>
            </a:r>
            <a:r>
              <a:rPr lang="it-IT" b="1" i="1" dirty="0"/>
              <a:t>monitorare i flussi di risorse destinati </a:t>
            </a:r>
            <a:r>
              <a:rPr lang="it-IT" i="1" dirty="0"/>
              <a:t>in sede di attuazione e i risultati sul sistema; riportare le informazioni a livello decisionale  per l’aggiornamento della programmazione e delle politiche di bilancio. </a:t>
            </a:r>
            <a:endParaRPr lang="it-IT" dirty="0"/>
          </a:p>
          <a:p>
            <a:r>
              <a:rPr lang="it-IT" i="1" dirty="0"/>
              <a:t> </a:t>
            </a:r>
            <a:endParaRPr lang="it-IT" dirty="0"/>
          </a:p>
          <a:p>
            <a:r>
              <a:rPr lang="it-IT" i="1" dirty="0"/>
              <a:t>Potremmo introdurre un concetto di</a:t>
            </a:r>
            <a:r>
              <a:rPr lang="it-IT" b="1" i="1" dirty="0"/>
              <a:t> “spesa ben informata/ spesa responsabile ”: obiettivi consapevoli e informazione adeguata. Il lavoro deve essere fatto a monte, una volta partita la spesa non è recuperabile, quindi  più attendibile/ affidabile è il processo che conduce alla scelta di spesa, minori sono i rischi di fallimento rispetto agli obiettivi. </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10</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i="1" dirty="0"/>
              <a:t>Risultato….secondo il World </a:t>
            </a:r>
            <a:r>
              <a:rPr lang="it-IT" i="1" dirty="0" err="1"/>
              <a:t>Economic</a:t>
            </a:r>
            <a:r>
              <a:rPr lang="it-IT" i="1" dirty="0"/>
              <a:t> Forum, l’Italia nell’UE per le infrastrutture è al 26° posto.</a:t>
            </a:r>
            <a:endParaRPr lang="it-IT" dirty="0"/>
          </a:p>
          <a:p>
            <a:endParaRPr lang="it-IT" b="1" i="1" dirty="0"/>
          </a:p>
          <a:p>
            <a:r>
              <a:rPr lang="it-IT" b="1" i="1" dirty="0"/>
              <a:t>Investimenti in percentuale del PIL</a:t>
            </a:r>
            <a:endParaRPr lang="it-IT" dirty="0"/>
          </a:p>
          <a:p>
            <a:r>
              <a:rPr lang="it-IT" i="1" dirty="0"/>
              <a:t> - fino al 2007 in linea con media UE;</a:t>
            </a:r>
            <a:endParaRPr lang="it-IT" dirty="0"/>
          </a:p>
          <a:p>
            <a:r>
              <a:rPr lang="it-IT" i="1" dirty="0"/>
              <a:t>- dal 2007 al 2014 sono scesi dal 21,6% al 16,6%,  </a:t>
            </a:r>
            <a:r>
              <a:rPr lang="it-IT" b="1" i="1" dirty="0"/>
              <a:t>3 punti sotto la media UE. </a:t>
            </a:r>
            <a:endParaRPr lang="it-IT" b="1" dirty="0"/>
          </a:p>
          <a:p>
            <a:endParaRPr lang="it-IT" b="1" i="1" dirty="0"/>
          </a:p>
          <a:p>
            <a:r>
              <a:rPr lang="it-IT" b="1" i="1" dirty="0"/>
              <a:t>Di cui:</a:t>
            </a:r>
          </a:p>
          <a:p>
            <a:r>
              <a:rPr lang="it-IT" b="1" i="1" dirty="0"/>
              <a:t>Investimenti in infrastrutture di trasporto:</a:t>
            </a:r>
            <a:endParaRPr lang="it-IT" dirty="0"/>
          </a:p>
          <a:p>
            <a:r>
              <a:rPr lang="it-IT" i="1" dirty="0"/>
              <a:t>- nel 2006 1,6% del PIL;</a:t>
            </a:r>
            <a:endParaRPr lang="it-IT" dirty="0"/>
          </a:p>
          <a:p>
            <a:r>
              <a:rPr lang="it-IT" i="1" dirty="0"/>
              <a:t>- nel 2013 </a:t>
            </a:r>
            <a:r>
              <a:rPr lang="it-IT" b="1" i="1" dirty="0"/>
              <a:t>0,5% del PIL</a:t>
            </a:r>
            <a:r>
              <a:rPr lang="it-IT" i="1" dirty="0"/>
              <a:t>. </a:t>
            </a:r>
            <a:endParaRPr lang="it-IT" dirty="0"/>
          </a:p>
          <a:p>
            <a:endParaRPr lang="it-IT" b="1" i="1" dirty="0"/>
          </a:p>
          <a:p>
            <a:r>
              <a:rPr lang="it-IT" b="1" i="1" dirty="0"/>
              <a:t>La qualità  e tempi delle infrastrutture di trasporto italiane è bassa rispetto alla media UE.</a:t>
            </a:r>
            <a:endParaRPr lang="it-IT" b="1" dirty="0"/>
          </a:p>
          <a:p>
            <a:r>
              <a:rPr lang="it-IT" b="1" i="1" dirty="0"/>
              <a:t> </a:t>
            </a:r>
            <a:endParaRPr lang="it-IT" dirty="0"/>
          </a:p>
          <a:p>
            <a:r>
              <a:rPr lang="it-IT" b="1" i="1" dirty="0"/>
              <a:t>Vita media autobus italiani:</a:t>
            </a:r>
            <a:endParaRPr lang="it-IT" dirty="0"/>
          </a:p>
          <a:p>
            <a:r>
              <a:rPr lang="it-IT" i="1" dirty="0"/>
              <a:t> 11 anni contro i 7,7 media</a:t>
            </a:r>
            <a:r>
              <a:rPr lang="it-IT" b="1" i="1" dirty="0"/>
              <a:t> UE. </a:t>
            </a:r>
            <a:endParaRPr lang="it-IT" dirty="0"/>
          </a:p>
          <a:p>
            <a:r>
              <a:rPr lang="it-IT" b="1" i="1" dirty="0"/>
              <a:t> </a:t>
            </a:r>
            <a:endParaRPr lang="it-IT" dirty="0"/>
          </a:p>
          <a:p>
            <a:r>
              <a:rPr lang="it-IT" b="1" i="1" dirty="0"/>
              <a:t>Dotazione di linee ferroviarie metropolitane:</a:t>
            </a:r>
            <a:endParaRPr lang="it-IT" dirty="0"/>
          </a:p>
          <a:p>
            <a:pPr marL="170747" indent="-170747" defTabSz="910651">
              <a:buFontTx/>
              <a:buChar char="-"/>
            </a:pPr>
            <a:r>
              <a:rPr lang="it-IT" b="1" i="1" dirty="0"/>
              <a:t>rete metropolitana: </a:t>
            </a:r>
            <a:r>
              <a:rPr lang="it-IT" i="1" dirty="0"/>
              <a:t>(</a:t>
            </a:r>
            <a:r>
              <a:rPr lang="it-IT" b="1" i="1" dirty="0"/>
              <a:t>metà della media UE)  </a:t>
            </a:r>
            <a:r>
              <a:rPr lang="it-IT" i="1" dirty="0"/>
              <a:t>20,3 km di rete per milione di abitanti, rispetto ai 54,3 Km per milione della media dei paesi europei; </a:t>
            </a:r>
          </a:p>
          <a:p>
            <a:pPr marL="170747" indent="-170747" defTabSz="910651">
              <a:buFontTx/>
              <a:buChar char="-"/>
            </a:pPr>
            <a:r>
              <a:rPr lang="it-IT" b="1" i="1" dirty="0"/>
              <a:t>linee di tram</a:t>
            </a:r>
            <a:r>
              <a:rPr lang="it-IT" i="1" dirty="0"/>
              <a:t>: </a:t>
            </a:r>
            <a:r>
              <a:rPr lang="it-IT" b="1" i="1" dirty="0"/>
              <a:t>(meno della metà)</a:t>
            </a:r>
            <a:r>
              <a:rPr lang="it-IT" i="1" dirty="0"/>
              <a:t> 42,2 km di rete per milione di abitanti, contro i 130,7 km/mln della media europea;</a:t>
            </a:r>
            <a:endParaRPr lang="it-IT" dirty="0"/>
          </a:p>
          <a:p>
            <a:r>
              <a:rPr lang="it-IT" b="1" i="1" dirty="0"/>
              <a:t> </a:t>
            </a:r>
            <a:endParaRPr lang="it-IT" dirty="0"/>
          </a:p>
          <a:p>
            <a:pPr defTabSz="910651"/>
            <a:r>
              <a:rPr lang="it-IT" i="1" dirty="0"/>
              <a:t>“Questi dati mostrano che abbiamo speso poco e male” e se non si recupera in efficienza della spesa continueremo a spendere peggio.</a:t>
            </a:r>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11</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12</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a:t>
            </a:r>
            <a:r>
              <a:rPr lang="it-IT" dirty="0" err="1"/>
              <a:t>dlgs</a:t>
            </a:r>
            <a:r>
              <a:rPr lang="it-IT" dirty="0"/>
              <a:t> 228 introduce:</a:t>
            </a:r>
          </a:p>
          <a:p>
            <a:r>
              <a:rPr lang="it-IT" dirty="0"/>
              <a:t>-     una </a:t>
            </a:r>
            <a:r>
              <a:rPr lang="it-IT" b="1" dirty="0"/>
              <a:t>programmazione economica pluriennale legata al ciclo finanziario</a:t>
            </a:r>
            <a:r>
              <a:rPr lang="it-IT" dirty="0"/>
              <a:t>; </a:t>
            </a:r>
          </a:p>
          <a:p>
            <a:r>
              <a:rPr lang="it-IT" dirty="0"/>
              <a:t>-     le regole per </a:t>
            </a:r>
            <a:r>
              <a:rPr lang="it-IT" b="1" dirty="0"/>
              <a:t>una valutazione indipendente</a:t>
            </a:r>
            <a:r>
              <a:rPr lang="it-IT" dirty="0"/>
              <a:t>. </a:t>
            </a:r>
          </a:p>
          <a:p>
            <a:r>
              <a:rPr lang="it-IT" dirty="0"/>
              <a:t> </a:t>
            </a:r>
          </a:p>
          <a:p>
            <a:r>
              <a:rPr lang="it-IT" dirty="0"/>
              <a:t>L’idea è quella di un percorso integrato tra </a:t>
            </a:r>
            <a:r>
              <a:rPr lang="it-IT" b="1" dirty="0"/>
              <a:t>programmazione, valutazione, iscrizione in bilancio monitoraggio.</a:t>
            </a:r>
            <a:endParaRPr lang="it-IT" dirty="0"/>
          </a:p>
          <a:p>
            <a:r>
              <a:rPr lang="it-IT" b="1" i="1" dirty="0"/>
              <a:t>E’ un processo continuo di aggiornamento non statico</a:t>
            </a:r>
            <a:endParaRPr lang="it-IT" dirty="0"/>
          </a:p>
          <a:p>
            <a:pPr defTabSz="910651">
              <a:defRPr/>
            </a:pPr>
            <a:endParaRPr lang="it-IT" dirty="0"/>
          </a:p>
          <a:p>
            <a:pPr defTabSz="910651">
              <a:defRPr/>
            </a:pPr>
            <a:r>
              <a:rPr lang="it-IT" dirty="0"/>
              <a:t>L’iter di programmazione delle opere pubbliche dovrebbe quindi prevedere un’analisi economica, di tipo specialistico, finalizzata a </a:t>
            </a:r>
            <a:r>
              <a:rPr lang="it-IT" b="1" dirty="0"/>
              <a:t>migliorare la qualità delle decisioni pubbliche nonché alla razionalizzazione e alla ottimizzazione della spesa pubblica per investimenti.</a:t>
            </a:r>
          </a:p>
          <a:p>
            <a:endParaRPr lang="it-IT" dirty="0" smtClean="0"/>
          </a:p>
          <a:p>
            <a:pPr defTabSz="910651">
              <a:defRPr/>
            </a:pPr>
            <a:r>
              <a:rPr lang="it-IT" i="1" dirty="0"/>
              <a:t>In termini di programmazione/valutazione l’attuazione è stata pressoché nulla, con il monitoraggio sono stati fatti passi avanti</a:t>
            </a:r>
            <a:endParaRPr lang="it-IT" dirty="0"/>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13</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14</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227663" indent="-227663" algn="just">
              <a:buFont typeface="Arial" panose="020B0604020202020204" pitchFamily="34" charset="0"/>
              <a:buChar char="•"/>
            </a:pPr>
            <a:r>
              <a:rPr lang="it-IT" b="1" dirty="0">
                <a:latin typeface="Times New Roman"/>
                <a:ea typeface="Times New Roman"/>
              </a:rPr>
              <a:t>definizione degli</a:t>
            </a:r>
            <a:r>
              <a:rPr lang="it-IT" dirty="0">
                <a:latin typeface="Times New Roman"/>
                <a:ea typeface="Times New Roman"/>
              </a:rPr>
              <a:t> </a:t>
            </a:r>
            <a:r>
              <a:rPr lang="it-IT" b="1" dirty="0">
                <a:latin typeface="Times New Roman"/>
                <a:ea typeface="Times New Roman"/>
              </a:rPr>
              <a:t>obiettivi programmatici e del  cronoprogramma delle riforme nel  DEF</a:t>
            </a:r>
            <a:r>
              <a:rPr lang="it-IT" dirty="0">
                <a:latin typeface="Times New Roman"/>
                <a:ea typeface="Times New Roman"/>
              </a:rPr>
              <a:t>; </a:t>
            </a:r>
          </a:p>
          <a:p>
            <a:pPr marL="227663" indent="-227663" algn="just">
              <a:buFont typeface="Arial" panose="020B0604020202020204" pitchFamily="34" charset="0"/>
              <a:buChar char="•"/>
            </a:pPr>
            <a:r>
              <a:rPr lang="it-IT" dirty="0">
                <a:latin typeface="Times New Roman"/>
                <a:ea typeface="Times New Roman"/>
              </a:rPr>
              <a:t> individuazione coerente di specifici </a:t>
            </a:r>
            <a:r>
              <a:rPr lang="it-IT" b="1" dirty="0">
                <a:latin typeface="Times New Roman"/>
                <a:ea typeface="Times New Roman"/>
              </a:rPr>
              <a:t>obiettivi di spesa  in apposito provvedimento  deliberato dal </a:t>
            </a:r>
            <a:r>
              <a:rPr lang="it-IT" b="1" dirty="0" err="1">
                <a:latin typeface="Times New Roman"/>
                <a:ea typeface="Times New Roman"/>
              </a:rPr>
              <a:t>CdM</a:t>
            </a:r>
            <a:r>
              <a:rPr lang="it-IT" dirty="0">
                <a:latin typeface="Times New Roman"/>
                <a:ea typeface="Times New Roman"/>
              </a:rPr>
              <a:t>  su  proposta MEF entro il 31 maggio di ciascun anno. </a:t>
            </a:r>
          </a:p>
          <a:p>
            <a:pPr marL="765832" indent="-227663" algn="just">
              <a:lnSpc>
                <a:spcPct val="115000"/>
              </a:lnSpc>
              <a:spcAft>
                <a:spcPts val="996"/>
              </a:spcAft>
              <a:buFont typeface="Arial" panose="020B0604020202020204" pitchFamily="34" charset="0"/>
              <a:buChar char="•"/>
            </a:pPr>
            <a:r>
              <a:rPr lang="it-IT" dirty="0">
                <a:latin typeface="Times New Roman"/>
                <a:ea typeface="Times New Roman"/>
                <a:cs typeface="Times New Roman"/>
              </a:rPr>
              <a:t>Tali obiettivi sono definiti in termini di limite di spesa, includendo fabbisogni aggiuntivi o riduzioni di spesa rispetto alle risorse disponibili a legislazione vigente (risparmi da conseguire);</a:t>
            </a:r>
            <a:endParaRPr lang="it-IT" sz="1100" dirty="0">
              <a:ea typeface="Times New Roman"/>
              <a:cs typeface="Times New Roman"/>
            </a:endParaRPr>
          </a:p>
          <a:p>
            <a:pPr marL="227663" indent="-227663" algn="just">
              <a:buFont typeface="Arial" panose="020B0604020202020204" pitchFamily="34" charset="0"/>
              <a:buChar char="•"/>
            </a:pPr>
            <a:r>
              <a:rPr lang="it-IT" dirty="0">
                <a:latin typeface="Times New Roman"/>
                <a:ea typeface="Times New Roman"/>
              </a:rPr>
              <a:t>esplicitazione obiettivi negli interventi nel disegno di legge di stabilità e quello di bilancio (comma 2), anche in futuro unificati.</a:t>
            </a:r>
          </a:p>
          <a:p>
            <a:pPr marL="751287" indent="-227663" algn="just">
              <a:lnSpc>
                <a:spcPct val="115000"/>
              </a:lnSpc>
              <a:spcAft>
                <a:spcPts val="996"/>
              </a:spcAft>
              <a:buFont typeface="Arial" panose="020B0604020202020204" pitchFamily="34" charset="0"/>
              <a:buChar char="•"/>
            </a:pPr>
            <a:r>
              <a:rPr lang="it-IT" dirty="0">
                <a:latin typeface="Times New Roman"/>
                <a:ea typeface="Times New Roman"/>
                <a:cs typeface="Times New Roman"/>
              </a:rPr>
              <a:t>Dunque, entro il 31 maggio il Governo dovrebbe aver definito le priorità di spesa e le   risorse necessarie. E’ anticipato il tempo della definizione delle risorse che devono essere individuate in coerenza con gli obiettivi.</a:t>
            </a:r>
            <a:r>
              <a:rPr lang="it-IT" dirty="0">
                <a:solidFill>
                  <a:srgbClr val="00B050"/>
                </a:solidFill>
                <a:latin typeface="Times New Roman"/>
                <a:ea typeface="Times New Roman"/>
                <a:cs typeface="Times New Roman"/>
              </a:rPr>
              <a:t> </a:t>
            </a:r>
            <a:endParaRPr lang="it-IT" sz="1100" dirty="0">
              <a:ea typeface="Times New Roman"/>
              <a:cs typeface="Times New Roman"/>
            </a:endParaRPr>
          </a:p>
          <a:p>
            <a:pPr marL="227663" indent="-227663" algn="just">
              <a:buFont typeface="Arial" panose="020B0604020202020204" pitchFamily="34" charset="0"/>
              <a:buChar char="•"/>
            </a:pPr>
            <a:r>
              <a:rPr lang="it-IT" i="1" dirty="0">
                <a:latin typeface="Times New Roman"/>
                <a:ea typeface="Times New Roman"/>
              </a:rPr>
              <a:t>il percorso della disposizione si completa con un'attività di analisi e valutazione della spesa volta a consentirne un monitoraggio dei risultati i cui termini e modalità sono previsti da specifici accordi tra i Ministri titolari della spesa e il  Ministro dell’economia, entro marzo. Il monitoraggio deve concernere anche </a:t>
            </a:r>
            <a:r>
              <a:rPr lang="it-IT" i="1" dirty="0">
                <a:highlight>
                  <a:srgbClr val="FFFF00"/>
                </a:highlight>
                <a:latin typeface="Times New Roman"/>
                <a:ea typeface="Times New Roman"/>
              </a:rPr>
              <a:t>"quantità e qualità</a:t>
            </a:r>
            <a:r>
              <a:rPr lang="it-IT" i="1" dirty="0">
                <a:latin typeface="Times New Roman"/>
                <a:ea typeface="Times New Roman"/>
              </a:rPr>
              <a:t>" dei beni e servizi erogati</a:t>
            </a:r>
            <a:r>
              <a:rPr lang="it-IT" dirty="0">
                <a:latin typeface="Times New Roman"/>
                <a:ea typeface="Times New Roman"/>
              </a:rPr>
              <a:t> (comma 3);</a:t>
            </a:r>
          </a:p>
          <a:p>
            <a:pPr marL="227663" indent="-227663" algn="just">
              <a:buFont typeface="Arial" panose="020B0604020202020204" pitchFamily="34" charset="0"/>
              <a:buChar char="•"/>
            </a:pPr>
            <a:r>
              <a:rPr lang="it-IT" dirty="0">
                <a:latin typeface="Times New Roman"/>
                <a:ea typeface="Times New Roman"/>
              </a:rPr>
              <a:t>ciascun Ministro poi illustra il grado di realizzazione l’anno seguente, prima del successivo DEF.</a:t>
            </a:r>
          </a:p>
          <a:p>
            <a:pPr marL="170747" indent="-170747">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15</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16</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a:t>
            </a:r>
            <a:r>
              <a:rPr lang="it-IT" b="1" dirty="0"/>
              <a:t>DEF</a:t>
            </a:r>
            <a:r>
              <a:rPr lang="it-IT" dirty="0"/>
              <a:t> 2016 stabilisce quattro </a:t>
            </a:r>
            <a:r>
              <a:rPr lang="it-IT" b="1" dirty="0"/>
              <a:t>linee strategiche</a:t>
            </a:r>
            <a:r>
              <a:rPr lang="it-IT" dirty="0"/>
              <a:t> coerenti con gli obiettivi UE </a:t>
            </a:r>
          </a:p>
          <a:p>
            <a:pPr lvl="0"/>
            <a:endParaRPr lang="it-IT" dirty="0"/>
          </a:p>
          <a:p>
            <a:pPr lvl="0"/>
            <a:r>
              <a:rPr lang="it-IT" dirty="0"/>
              <a:t>la realizzazione di </a:t>
            </a:r>
            <a:r>
              <a:rPr lang="it-IT" b="1" dirty="0"/>
              <a:t>infrastrutture utili, snelle e condivise</a:t>
            </a:r>
            <a:r>
              <a:rPr lang="it-IT" dirty="0"/>
              <a:t>, attraverso una pianificazione nazionale unitaria, la programmazione e il monitoraggio degli interventi, nonché il miglioramento della qualità della progettazione;</a:t>
            </a:r>
            <a:r>
              <a:rPr lang="it-IT" i="1" dirty="0"/>
              <a:t> </a:t>
            </a:r>
            <a:endParaRPr lang="it-IT" dirty="0"/>
          </a:p>
          <a:p>
            <a:r>
              <a:rPr lang="it-IT" b="1" i="1" dirty="0"/>
              <a:t> </a:t>
            </a:r>
            <a:endParaRPr lang="it-IT" dirty="0"/>
          </a:p>
          <a:p>
            <a:pPr lvl="0"/>
            <a:r>
              <a:rPr lang="it-IT" dirty="0"/>
              <a:t>lo </a:t>
            </a:r>
            <a:r>
              <a:rPr lang="it-IT" b="1" dirty="0"/>
              <a:t>sviluppo urbano sostenibile</a:t>
            </a:r>
            <a:r>
              <a:rPr lang="it-IT" dirty="0"/>
              <a:t>, attraverso la cd. “cura del ferro”, l’accessibilità alle aree urbane e metropolitane, la qualità e l’efficienza del trasporto pubblico locale, la sostenibilità del trasporto urbano e le tecnologie per città intelligenti;  </a:t>
            </a:r>
          </a:p>
          <a:p>
            <a:r>
              <a:rPr lang="it-IT" dirty="0"/>
              <a:t> </a:t>
            </a:r>
          </a:p>
          <a:p>
            <a:pPr lvl="0"/>
            <a:r>
              <a:rPr lang="it-IT" dirty="0"/>
              <a:t>la </a:t>
            </a:r>
            <a:r>
              <a:rPr lang="it-IT" b="1" dirty="0"/>
              <a:t>valorizzazione del patrimonio esistente, </a:t>
            </a:r>
            <a:r>
              <a:rPr lang="it-IT" dirty="0"/>
              <a:t>attraverso la programmazione degli interventi di manutenzione, il miglioramento del servizio e della sicurezza, </a:t>
            </a:r>
            <a:r>
              <a:rPr lang="it-IT" u="sng" dirty="0"/>
              <a:t>l’efficientamento</a:t>
            </a:r>
            <a:r>
              <a:rPr lang="it-IT" dirty="0"/>
              <a:t> e il </a:t>
            </a:r>
            <a:r>
              <a:rPr lang="it-IT" u="sng" dirty="0"/>
              <a:t>potenziamento tecnologico</a:t>
            </a:r>
            <a:r>
              <a:rPr lang="it-IT" dirty="0"/>
              <a:t>, l’incentivo allo sviluppo di </a:t>
            </a:r>
            <a:r>
              <a:rPr lang="it-IT" u="sng" dirty="0"/>
              <a:t>sistemi intelligenti di trasporto</a:t>
            </a:r>
            <a:r>
              <a:rPr lang="it-IT" dirty="0"/>
              <a:t> (ITS) e l’efficienza del trasporto aereo;</a:t>
            </a:r>
          </a:p>
          <a:p>
            <a:r>
              <a:rPr lang="it-IT" dirty="0"/>
              <a:t> </a:t>
            </a:r>
          </a:p>
          <a:p>
            <a:pPr lvl="0"/>
            <a:r>
              <a:rPr lang="it-IT" b="1" dirty="0"/>
              <a:t>l’integrazione modale e l’</a:t>
            </a:r>
            <a:r>
              <a:rPr lang="it-IT" b="1" dirty="0" err="1"/>
              <a:t>intermodalità</a:t>
            </a:r>
            <a:r>
              <a:rPr lang="it-IT" dirty="0"/>
              <a:t>, attraverso l’accessibilità ai nodi e l’interconnessione alle reti, il riequilibrio della domanda verso mobilità sostenibili, la promozione dell’</a:t>
            </a:r>
            <a:r>
              <a:rPr lang="it-IT" dirty="0" err="1"/>
              <a:t>intermodalità</a:t>
            </a:r>
            <a:r>
              <a:rPr lang="it-IT" dirty="0"/>
              <a:t>.</a:t>
            </a:r>
          </a:p>
          <a:p>
            <a:r>
              <a:rPr lang="it-IT" dirty="0"/>
              <a:t> </a:t>
            </a:r>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17</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3A3E4B8-10BB-425A-BAEA-BE788E614071}" type="slidenum">
              <a:rPr lang="it-IT" altLang="it-IT" smtClean="0"/>
              <a:pPr>
                <a:defRPr/>
              </a:pPr>
              <a:t>18</a:t>
            </a:fld>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 3 siamo in</a:t>
            </a:r>
            <a:r>
              <a:rPr lang="it-IT" baseline="0" dirty="0" smtClean="0"/>
              <a:t> un’ottica di soft law, bisognerà capire quanto vincolanti siano queste linee guida e atti di indirizzo, ovvero se si possano considerare </a:t>
            </a:r>
            <a:r>
              <a:rPr lang="it-IT" i="1" baseline="0" dirty="0" smtClean="0"/>
              <a:t>fonti di diritto</a:t>
            </a:r>
            <a:endParaRPr lang="it-IT" i="1"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19</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a:t>
            </a:fld>
            <a:endParaRPr lang="it-IT"/>
          </a:p>
        </p:txBody>
      </p:sp>
    </p:spTree>
    <p:extLst>
      <p:ext uri="{BB962C8B-B14F-4D97-AF65-F5344CB8AC3E}">
        <p14:creationId xmlns="" xmlns:p14="http://schemas.microsoft.com/office/powerpoint/2010/main" val="70810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10651">
              <a:defRPr/>
            </a:pPr>
            <a:r>
              <a:rPr lang="it-IT" i="1" dirty="0"/>
              <a:t>La Commissione europea, ha chiesto attraverso la riforma degli appalti di </a:t>
            </a:r>
            <a:r>
              <a:rPr lang="it-IT" b="1" i="1" dirty="0"/>
              <a:t>superare problemi sistemici e  carenze strutturali : controllo dei costi e dei tempi (nel controllo dei costi abbiamo anche il controllo della corruzione)</a:t>
            </a:r>
            <a:endParaRPr lang="it-IT" b="1" dirty="0"/>
          </a:p>
          <a:p>
            <a:pPr defTabSz="910651">
              <a:defRPr/>
            </a:pPr>
            <a:endParaRPr lang="it-IT"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defTabSz="910651">
              <a:defRPr/>
            </a:pPr>
            <a:endParaRPr lang="it-IT"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defTabSz="910651">
              <a:defRPr/>
            </a:pPr>
            <a:r>
              <a:rPr lang="it-IT"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Coerentemente con L.196/09 art. 30  e </a:t>
            </a:r>
            <a:r>
              <a:rPr lang="it-IT" dirty="0" err="1">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d.lgs</a:t>
            </a:r>
            <a:r>
              <a:rPr lang="it-IT"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228 e 229/2011 </a:t>
            </a:r>
          </a:p>
          <a:p>
            <a:pPr defTabSz="910651">
              <a:defRPr/>
            </a:pPr>
            <a:endParaRPr lang="it-IT" dirty="0" smtClean="0"/>
          </a:p>
          <a:p>
            <a:pPr defTabSz="910651">
              <a:defRPr/>
            </a:pPr>
            <a:r>
              <a:rPr lang="it-IT" b="1" i="1" dirty="0"/>
              <a:t>dalla programmazione, valutazione, progettazione, affidamento, fino all’esecuzione</a:t>
            </a:r>
            <a:r>
              <a:rPr lang="it-IT" dirty="0"/>
              <a:t> </a:t>
            </a:r>
            <a:r>
              <a:rPr lang="it-IT" b="1" i="1" dirty="0"/>
              <a:t>delle opere pubbliche. </a:t>
            </a:r>
            <a:endParaRPr lang="it-IT" dirty="0"/>
          </a:p>
          <a:p>
            <a:endParaRPr lang="it-IT"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20</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pPr marL="341494" indent="-341494">
              <a:lnSpc>
                <a:spcPct val="150000"/>
              </a:lnSpc>
              <a:spcAft>
                <a:spcPts val="996"/>
              </a:spcAft>
              <a:buFont typeface="Arial" panose="020B0604020202020204" pitchFamily="34" charset="0"/>
              <a:buChar char="•"/>
            </a:pPr>
            <a:r>
              <a:rPr lang="it-IT"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Maggiore capacità e responsabilità  della stazione  appaltante che si riappropria della fase progettuale</a:t>
            </a:r>
          </a:p>
          <a:p>
            <a:pPr marL="341494" indent="-341494">
              <a:lnSpc>
                <a:spcPct val="150000"/>
              </a:lnSpc>
              <a:spcAft>
                <a:spcPts val="996"/>
              </a:spcAft>
              <a:buFont typeface="Arial" panose="020B0604020202020204" pitchFamily="34" charset="0"/>
              <a:buChar char="•"/>
            </a:pPr>
            <a:r>
              <a:rPr lang="it-IT"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passato l’affidamento di grandi opere al  GC ha prodotto enormi lievitazioni di costi </a:t>
            </a:r>
          </a:p>
          <a:p>
            <a:r>
              <a:rPr lang="it-IT" dirty="0"/>
              <a:t>	PONTE SULLO STRETTO DI MESSINA</a:t>
            </a:r>
          </a:p>
          <a:p>
            <a:r>
              <a:rPr lang="it-IT" dirty="0"/>
              <a:t>	Costo previsto:        4.957 €/mln   (fonte: Delibera CIPE 121/2001 “Primo programma infrastrutture strategiche”)</a:t>
            </a:r>
          </a:p>
          <a:p>
            <a:r>
              <a:rPr lang="it-IT" dirty="0"/>
              <a:t>	Costo aggiornato:   8.550 €/mln   (fonte: X Allegato Infrastrutture – anno 2012)</a:t>
            </a:r>
          </a:p>
          <a:p>
            <a:r>
              <a:rPr lang="it-IT" dirty="0"/>
              <a:t> </a:t>
            </a:r>
          </a:p>
          <a:p>
            <a:r>
              <a:rPr lang="it-IT" dirty="0"/>
              <a:t>	AV/AV TORINO-MILANO-NAPOLI</a:t>
            </a:r>
          </a:p>
          <a:p>
            <a:r>
              <a:rPr lang="it-IT" dirty="0"/>
              <a:t>	Costo previsto:        22.208 €/mln   (fonte: Piano d’impresa FS maggio 2000, Contratto di programma 2001-2005)</a:t>
            </a:r>
          </a:p>
          <a:p>
            <a:r>
              <a:rPr lang="it-IT" dirty="0"/>
              <a:t>	Costo aggiornato:   32.000 €/mln   (fonte: Contratto di programma 2012-2016)</a:t>
            </a:r>
          </a:p>
          <a:p>
            <a:r>
              <a:rPr lang="it-IT" dirty="0"/>
              <a:t> </a:t>
            </a:r>
          </a:p>
          <a:p>
            <a:pPr marL="341494" indent="-341494">
              <a:lnSpc>
                <a:spcPct val="150000"/>
              </a:lnSpc>
              <a:spcAft>
                <a:spcPts val="996"/>
              </a:spcAft>
              <a:buFont typeface="Arial" panose="020B0604020202020204" pitchFamily="34" charset="0"/>
              <a:buChar char="•"/>
            </a:pPr>
            <a:r>
              <a:rPr lang="it-IT"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Indispensabile la </a:t>
            </a:r>
            <a:r>
              <a:rPr lang="it-IT" b="1" i="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Capacità della pubblica amministrazione di valutare l’affidabilità dei PEF e più in generale  i rischi connessi  a queste tipologie di  contratti per grandi opere per costruzione e gestione di reti,  necessario ripercorrere l’ipotesi di una unità  di valutazione  indipendente  ad hoc  che l’IGAE ha proposto</a:t>
            </a:r>
          </a:p>
          <a:p>
            <a:pPr marL="341494" indent="-341494">
              <a:lnSpc>
                <a:spcPct val="150000"/>
              </a:lnSpc>
              <a:spcAft>
                <a:spcPts val="996"/>
              </a:spcAft>
              <a:buFont typeface="Arial" panose="020B0604020202020204" pitchFamily="34" charset="0"/>
              <a:buChar char="•"/>
            </a:pPr>
            <a:endParaRPr lang="it-IT" b="1" i="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341494" indent="-341494">
              <a:lnSpc>
                <a:spcPct val="150000"/>
              </a:lnSpc>
              <a:spcAft>
                <a:spcPts val="996"/>
              </a:spcAft>
              <a:buFont typeface="Arial" panose="020B0604020202020204" pitchFamily="34" charset="0"/>
              <a:buChar char="•"/>
            </a:pPr>
            <a:r>
              <a:rPr lang="it-IT"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Importante per il ruolo  di controllo dei rischi e degli impatti potenziali della RGS</a:t>
            </a:r>
          </a:p>
          <a:p>
            <a:pPr marL="341494" indent="-341494">
              <a:lnSpc>
                <a:spcPct val="150000"/>
              </a:lnSpc>
              <a:spcAft>
                <a:spcPts val="996"/>
              </a:spcAft>
              <a:buFont typeface="Arial" panose="020B0604020202020204" pitchFamily="34" charset="0"/>
              <a:buChar char="•"/>
            </a:pPr>
            <a:endParaRPr lang="it-IT"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21</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b="1" dirty="0"/>
              <a:t>affidamento dei contratti di appalto  di lavori sulla base di progetti esecutivi e divieto di ricorso all’appalto integrato (art. 59)</a:t>
            </a:r>
            <a:r>
              <a:rPr lang="it-IT" dirty="0"/>
              <a:t>. </a:t>
            </a:r>
            <a:r>
              <a:rPr lang="it-IT" i="1" dirty="0"/>
              <a:t>Tale disposizione, distinguendo nettamente il momento della progettazione da quello della esecuzione, </a:t>
            </a:r>
            <a:r>
              <a:rPr lang="it-IT" b="1" i="1" dirty="0"/>
              <a:t>mira a riportare nell’ambito del controllo decisionale delle stazioni appaltanti la definizione tecnica e economica dell’intervento attraverso lo sviluppo di tutti e tre i livelli di progettazione;</a:t>
            </a:r>
            <a:endParaRPr lang="it-IT" b="1" dirty="0"/>
          </a:p>
          <a:p>
            <a:pPr lvl="0"/>
            <a:r>
              <a:rPr lang="it-IT" b="1" dirty="0"/>
              <a:t>Deroghe: affidamento a contraente generale  sulla base di progetto definitivo e comunque motivato con garanzie su tempi di realizzazione.</a:t>
            </a:r>
          </a:p>
          <a:p>
            <a:pPr lvl="0"/>
            <a:r>
              <a:rPr lang="it-IT" b="1" dirty="0"/>
              <a:t>Affidamento finanza di progetto, concessione, PPP anche sulla base di progetto di fattibilità, a maggior ragione il contenuto del contratto e il PEF è fondamentale per valutare i rischi</a:t>
            </a:r>
          </a:p>
          <a:p>
            <a:pPr lvl="0"/>
            <a:r>
              <a:rPr lang="it-IT" b="1" dirty="0"/>
              <a:t>L’introduzione del</a:t>
            </a:r>
            <a:r>
              <a:rPr lang="it-IT" dirty="0"/>
              <a:t> </a:t>
            </a:r>
            <a:r>
              <a:rPr lang="it-IT" b="1" dirty="0"/>
              <a:t>progetto di fattibilità tecnica ed economica</a:t>
            </a:r>
            <a:r>
              <a:rPr lang="it-IT" dirty="0"/>
              <a:t> </a:t>
            </a:r>
            <a:r>
              <a:rPr lang="it-IT" b="1" i="1" u="sng" dirty="0"/>
              <a:t>quale primo livello di sviluppo progettuale</a:t>
            </a:r>
            <a:r>
              <a:rPr lang="it-IT" b="1" i="1" dirty="0"/>
              <a:t> </a:t>
            </a:r>
            <a:r>
              <a:rPr lang="it-IT" i="1" dirty="0"/>
              <a:t>che, rispetto al precedente progetto preliminare di cui prende il posto nella immutata logica di sviluppo in tre fasi del progetto, </a:t>
            </a:r>
            <a:r>
              <a:rPr lang="it-IT" i="1" u="sng" dirty="0"/>
              <a:t>sottolinea la necessità </a:t>
            </a:r>
            <a:r>
              <a:rPr lang="it-IT" b="1" i="1" u="sng" dirty="0"/>
              <a:t>di fondare le decisioni di investimento su analisi che comparino i costi con i benefici per la collettività</a:t>
            </a:r>
            <a:r>
              <a:rPr lang="it-IT" i="1" dirty="0"/>
              <a:t>. La capacità delle future stazioni appaltanti di sviluppare dei progetti di fattibilità su </a:t>
            </a:r>
            <a:r>
              <a:rPr lang="it-IT" b="1" i="1" dirty="0"/>
              <a:t>approfondite analisi di convenienza economica, ambientale e sociale, </a:t>
            </a:r>
            <a:r>
              <a:rPr lang="it-IT" i="1" dirty="0"/>
              <a:t>è di importanza strategica per una effettiva efficacia degli investimenti pubblici in questo settore. </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22</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defTabSz="910651">
              <a:defRPr/>
            </a:pPr>
            <a:r>
              <a:rPr lang="it-IT" i="1" dirty="0"/>
              <a:t>Dalla qualità dell’ operato  delle stazioni appaltanti e delle Imprese dipende in modo significativo il </a:t>
            </a:r>
            <a:r>
              <a:rPr lang="it-IT" b="1" i="1" dirty="0"/>
              <a:t>controllo dei tempi e dei costi per la realizzazione delle opere pubbliche</a:t>
            </a:r>
            <a:r>
              <a:rPr lang="it-IT" i="1" dirty="0"/>
              <a:t>. </a:t>
            </a:r>
            <a:endParaRPr lang="it-IT" dirty="0"/>
          </a:p>
          <a:p>
            <a:pPr lvl="0"/>
            <a:endParaRPr lang="it-IT" b="1" dirty="0"/>
          </a:p>
          <a:p>
            <a:pPr lvl="0"/>
            <a:r>
              <a:rPr lang="it-IT" b="1" dirty="0"/>
              <a:t>Rating di impresa: </a:t>
            </a:r>
            <a:r>
              <a:rPr lang="it-IT" i="1" dirty="0"/>
              <a:t>viene introdotto per la prima volta un sistema in grado di valutare la storia dell'impresa, al di là della qualificazione. Sarà modellato sul rating di legalità che oggi viene utilizzato dall'Antitrust nell'ambito dei finanziamenti privati e pubblici. L’ANAC fisserà i principi di questo sistema di valutazione, che andrà a integrare la normale qualificazione. (art. 83);</a:t>
            </a:r>
            <a:endParaRPr lang="it-IT" dirty="0"/>
          </a:p>
          <a:p>
            <a:pPr lvl="0"/>
            <a:r>
              <a:rPr lang="it-IT" dirty="0"/>
              <a:t> </a:t>
            </a:r>
          </a:p>
          <a:p>
            <a:pPr lvl="0"/>
            <a:r>
              <a:rPr lang="it-IT" b="1" dirty="0"/>
              <a:t>Qualificazione delle stazioni appaltanti. </a:t>
            </a:r>
            <a:r>
              <a:rPr lang="it-IT" i="1" dirty="0"/>
              <a:t>Sono previsti quattro </a:t>
            </a:r>
            <a:r>
              <a:rPr lang="it-IT" b="1" i="1" dirty="0"/>
              <a:t>requisiti di base</a:t>
            </a:r>
            <a:r>
              <a:rPr lang="it-IT" i="1" dirty="0"/>
              <a:t>: </a:t>
            </a:r>
            <a:r>
              <a:rPr lang="it-IT" b="1" i="1" dirty="0"/>
              <a:t>strutture organizzative</a:t>
            </a:r>
            <a:r>
              <a:rPr lang="it-IT" i="1" dirty="0"/>
              <a:t>, presenza nella struttura di dipendenti con </a:t>
            </a:r>
            <a:r>
              <a:rPr lang="it-IT" b="1" i="1" dirty="0"/>
              <a:t>competenze specifiche</a:t>
            </a:r>
            <a:r>
              <a:rPr lang="it-IT" i="1" dirty="0"/>
              <a:t>, sistema di </a:t>
            </a:r>
            <a:r>
              <a:rPr lang="it-IT" b="1" i="1" dirty="0"/>
              <a:t>formazione ed aggiornamento del personale</a:t>
            </a:r>
            <a:r>
              <a:rPr lang="it-IT" i="1" dirty="0"/>
              <a:t>, </a:t>
            </a:r>
            <a:r>
              <a:rPr lang="it-IT" b="1" i="1" dirty="0"/>
              <a:t>numero di gare svolte nel triennio</a:t>
            </a:r>
            <a:r>
              <a:rPr lang="it-IT" i="1" dirty="0"/>
              <a:t>. Oltre a questi, ci saranno alcuni </a:t>
            </a:r>
            <a:r>
              <a:rPr lang="it-IT" b="1" i="1" dirty="0"/>
              <a:t>requisiti premianti</a:t>
            </a:r>
            <a:r>
              <a:rPr lang="it-IT" i="1" dirty="0"/>
              <a:t>: attuazione di misure di prevenzione dei rischi di corruzione, sistemi di </a:t>
            </a:r>
            <a:r>
              <a:rPr lang="it-IT" b="1" i="1" dirty="0"/>
              <a:t>gestione della qualità</a:t>
            </a:r>
            <a:r>
              <a:rPr lang="it-IT" i="1" dirty="0"/>
              <a:t>, disponibilità di </a:t>
            </a:r>
            <a:r>
              <a:rPr lang="it-IT" b="1" i="1" dirty="0"/>
              <a:t>tecnologie telematiche</a:t>
            </a:r>
            <a:r>
              <a:rPr lang="it-IT" i="1" dirty="0"/>
              <a:t>, </a:t>
            </a:r>
            <a:r>
              <a:rPr lang="it-IT" b="1" i="1" dirty="0"/>
              <a:t>livello di soccombenza nel contenzioso</a:t>
            </a:r>
            <a:r>
              <a:rPr lang="it-IT" i="1" dirty="0"/>
              <a:t>, applicazione di </a:t>
            </a:r>
            <a:r>
              <a:rPr lang="it-IT" b="1" i="1" dirty="0"/>
              <a:t>criteri di sostenibilità ambientale </a:t>
            </a:r>
            <a:r>
              <a:rPr lang="it-IT" i="1" dirty="0"/>
              <a:t>(art. 38);</a:t>
            </a:r>
            <a:endParaRPr lang="it-IT" dirty="0"/>
          </a:p>
          <a:p>
            <a:pPr lvl="0"/>
            <a:endParaRPr lang="it-IT" b="1" dirty="0"/>
          </a:p>
          <a:p>
            <a:pPr lvl="0"/>
            <a:r>
              <a:rPr lang="it-IT" b="1" dirty="0"/>
              <a:t>Aggregazioni tra stazioni appaltanti: </a:t>
            </a:r>
            <a:r>
              <a:rPr lang="it-IT" i="1" dirty="0"/>
              <a:t>Il Codice fissa soglie in modo che le amministrazioni non potranno più, come avviene adesso, fare gare per qualsiasi importo. </a:t>
            </a:r>
            <a:endParaRPr lang="it-IT" dirty="0"/>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23</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b="1" dirty="0"/>
              <a:t>prevalenza accordata al criterio dell’offerta economicamente più vantaggiosa</a:t>
            </a:r>
            <a:r>
              <a:rPr lang="it-IT" dirty="0"/>
              <a:t> </a:t>
            </a:r>
            <a:r>
              <a:rPr lang="it-IT" i="1" dirty="0"/>
              <a:t>rispetto a quello dell’offerta al massimo ribasso (o del minor prezzo) </a:t>
            </a:r>
            <a:r>
              <a:rPr lang="it-IT" b="1" i="1" dirty="0"/>
              <a:t>nell’aggiudicazione dei contratti</a:t>
            </a:r>
            <a:r>
              <a:rPr lang="it-IT" i="1" dirty="0"/>
              <a:t>, il cui utilizzo tuttavia non viene cancellato ma significativamente ridimensionato, in quanto può essere utilizzato solo per lavori di importo pari o inferiore a 1 milione (art. 95). </a:t>
            </a:r>
            <a:r>
              <a:rPr lang="it-IT" b="1" i="1" dirty="0"/>
              <a:t>Evitare ribassi d’asta</a:t>
            </a:r>
            <a:endParaRPr lang="it-IT" b="1" dirty="0"/>
          </a:p>
          <a:p>
            <a:pPr lvl="0"/>
            <a:endParaRPr lang="it-IT" b="1" dirty="0"/>
          </a:p>
          <a:p>
            <a:pPr lvl="0"/>
            <a:r>
              <a:rPr lang="it-IT" b="1" dirty="0"/>
              <a:t>limite alle varianti:</a:t>
            </a:r>
            <a:r>
              <a:rPr lang="it-IT" dirty="0"/>
              <a:t> </a:t>
            </a:r>
            <a:r>
              <a:rPr lang="it-IT" i="1" dirty="0"/>
              <a:t>è stato introdotto il tetto del 15% per l’importo delle varianti relative ad </a:t>
            </a:r>
            <a:r>
              <a:rPr lang="it-IT" b="1" i="1" dirty="0"/>
              <a:t>errori di progetto </a:t>
            </a:r>
            <a:r>
              <a:rPr lang="it-IT" i="1" dirty="0"/>
              <a:t>(art. 106 c.2). </a:t>
            </a:r>
          </a:p>
          <a:p>
            <a:pPr lvl="0"/>
            <a:r>
              <a:rPr lang="it-IT" i="1" dirty="0"/>
              <a:t>Non essendo previsto dal testo del Codice, </a:t>
            </a:r>
            <a:r>
              <a:rPr lang="it-IT" b="1" i="1" dirty="0"/>
              <a:t>è auspicabile che le Linee guida prevedano l’attivazione di una fase interlocutoria durante la gara, prima delle offerte, mirata alla correzione di eventuali errori progettuali</a:t>
            </a:r>
            <a:r>
              <a:rPr lang="it-IT" i="1" dirty="0"/>
              <a:t>. necessità limitare l’altra rilevante patologia di processo consistente nella </a:t>
            </a:r>
            <a:r>
              <a:rPr lang="it-IT" b="1" i="1" dirty="0"/>
              <a:t>iscrizione di riserve</a:t>
            </a:r>
            <a:r>
              <a:rPr lang="it-IT" i="1" dirty="0"/>
              <a:t>. </a:t>
            </a:r>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24</a:t>
            </a:fld>
            <a:endParaRPr lang="it-IT"/>
          </a:p>
        </p:txBody>
      </p:sp>
    </p:spTree>
    <p:extLst>
      <p:ext uri="{BB962C8B-B14F-4D97-AF65-F5344CB8AC3E}">
        <p14:creationId xmlns="" xmlns:p14="http://schemas.microsoft.com/office/powerpoint/2010/main" val="2114163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Saltiamo perché non abbiamo tempo</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25</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Riprendere</a:t>
            </a:r>
            <a:r>
              <a:rPr lang="it-IT" baseline="0" dirty="0" smtClean="0"/>
              <a:t> nella conclusioni il ruolo RGS per valutare adeguatamente i rischi per la Finanza pubblica sottostanti contratti di concessione, convenzioni PPP e PEF.</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26</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27</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Valorizzare professionalità </a:t>
            </a:r>
          </a:p>
          <a:p>
            <a:r>
              <a:rPr lang="it-IT" baseline="0" dirty="0" smtClean="0"/>
              <a:t>Fornire adeguato supporto </a:t>
            </a:r>
          </a:p>
          <a:p>
            <a:r>
              <a:rPr lang="it-IT" baseline="0" dirty="0" smtClean="0"/>
              <a:t>Unità di valutazione inglese con criteri all’interno del ministro del tesoro, per una valutazione con criteri omogenei </a:t>
            </a:r>
            <a:r>
              <a:rPr lang="it-IT" baseline="0" dirty="0" err="1" smtClean="0"/>
              <a:t>degl</a:t>
            </a:r>
            <a:r>
              <a:rPr lang="it-IT" baseline="0" dirty="0" smtClean="0"/>
              <a:t> investimenti e delle misure per lo sviluppo</a:t>
            </a:r>
          </a:p>
        </p:txBody>
      </p:sp>
      <p:sp>
        <p:nvSpPr>
          <p:cNvPr id="4" name="Segnaposto numero diapositiva 3"/>
          <p:cNvSpPr>
            <a:spLocks noGrp="1"/>
          </p:cNvSpPr>
          <p:nvPr>
            <p:ph type="sldNum" sz="quarter" idx="10"/>
          </p:nvPr>
        </p:nvSpPr>
        <p:spPr/>
        <p:txBody>
          <a:bodyPr/>
          <a:lstStyle/>
          <a:p>
            <a:fld id="{A5929B1B-65D9-42DB-8101-CFDEAA1F88F8}" type="slidenum">
              <a:rPr lang="it-IT" smtClean="0"/>
              <a:pPr/>
              <a:t>28</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Rallentamento del PIL ITALIA rispetto alla zona dell’euro perché?</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3</a:t>
            </a:fld>
            <a:endParaRPr lang="it-IT"/>
          </a:p>
        </p:txBody>
      </p:sp>
    </p:spTree>
    <p:extLst>
      <p:ext uri="{BB962C8B-B14F-4D97-AF65-F5344CB8AC3E}">
        <p14:creationId xmlns="" xmlns:p14="http://schemas.microsoft.com/office/powerpoint/2010/main" val="297693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a:t>Sul fronte, </a:t>
            </a:r>
            <a:r>
              <a:rPr lang="it-IT" b="1" i="1" dirty="0"/>
              <a:t>efficienza della PA</a:t>
            </a:r>
            <a:r>
              <a:rPr lang="it-IT" i="1" dirty="0"/>
              <a:t>,  RGS, come ogni Istituzione che partecipa al processo di spesa,   fa parte della PA, quindi una </a:t>
            </a:r>
            <a:r>
              <a:rPr lang="it-IT" b="1" i="1" dirty="0"/>
              <a:t>rivisitazione delle procedure,</a:t>
            </a:r>
            <a:r>
              <a:rPr lang="it-IT" i="1" dirty="0"/>
              <a:t> del grado di </a:t>
            </a:r>
            <a:r>
              <a:rPr lang="it-IT" b="1" i="1" dirty="0"/>
              <a:t>rispondenza alla funzione che svolgiamo</a:t>
            </a:r>
            <a:r>
              <a:rPr lang="it-IT" i="1" dirty="0"/>
              <a:t>. Ogni euro stanziato per lo sviluppo che va in economia, viene speso con ritardo, o per misure inidonee è un danno al Paese e alle generazioni future.</a:t>
            </a:r>
            <a:endParaRPr lang="it-IT" dirty="0"/>
          </a:p>
          <a:p>
            <a:r>
              <a:rPr lang="it-IT" i="1" dirty="0"/>
              <a:t>Anche in questo caso il ruolo della RGS è importante.</a:t>
            </a:r>
            <a:endParaRPr lang="it-IT" dirty="0"/>
          </a:p>
          <a:p>
            <a:r>
              <a:rPr lang="it-IT" i="1" dirty="0"/>
              <a:t>(passaggi inutili; tempi amministrativi per emettere un provvedimento).</a:t>
            </a:r>
            <a:endParaRPr lang="it-IT" dirty="0"/>
          </a:p>
          <a:p>
            <a:r>
              <a:rPr lang="it-IT" i="1" dirty="0"/>
              <a:t> </a:t>
            </a:r>
            <a:endParaRPr lang="it-IT" dirty="0"/>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4</a:t>
            </a:fld>
            <a:endParaRPr lang="it-IT"/>
          </a:p>
        </p:txBody>
      </p:sp>
    </p:spTree>
    <p:extLst>
      <p:ext uri="{BB962C8B-B14F-4D97-AF65-F5344CB8AC3E}">
        <p14:creationId xmlns="" xmlns:p14="http://schemas.microsoft.com/office/powerpoint/2010/main" val="53081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Dato:</a:t>
            </a:r>
          </a:p>
          <a:p>
            <a:pPr algn="just"/>
            <a:r>
              <a:rPr lang="it-IT" dirty="0"/>
              <a:t>1994-2014 - la produttività totale dei fattori è </a:t>
            </a:r>
            <a:r>
              <a:rPr lang="it-IT" b="1" dirty="0"/>
              <a:t>calata dello 0,5% in Italia</a:t>
            </a:r>
            <a:r>
              <a:rPr lang="it-IT" dirty="0"/>
              <a:t>, </a:t>
            </a:r>
            <a:r>
              <a:rPr lang="it-IT" b="1" dirty="0"/>
              <a:t>è aumentata del 17% circa in Germania e Francia</a:t>
            </a:r>
            <a:r>
              <a:rPr lang="it-IT" dirty="0"/>
              <a:t>;</a:t>
            </a:r>
            <a:endParaRPr lang="it-IT" dirty="0">
              <a:solidFill>
                <a:srgbClr val="000000"/>
              </a:solidFill>
              <a:latin typeface="Times New Roman"/>
              <a:ea typeface="Times New Roman"/>
            </a:endParaRPr>
          </a:p>
          <a:p>
            <a:pPr defTabSz="910651">
              <a:defRPr/>
            </a:pPr>
            <a:r>
              <a:rPr lang="it-IT" dirty="0"/>
              <a:t>2008-2014 la produttività totale dei fattori </a:t>
            </a:r>
            <a:r>
              <a:rPr lang="it-IT" b="1" dirty="0"/>
              <a:t>è diminuita del 5,5%. </a:t>
            </a:r>
            <a:endParaRPr lang="it-IT" b="1" dirty="0">
              <a:solidFill>
                <a:srgbClr val="000000"/>
              </a:solidFill>
              <a:latin typeface="Times New Roman"/>
              <a:ea typeface="Times New Roman"/>
            </a:endParaRPr>
          </a:p>
          <a:p>
            <a:pPr algn="just"/>
            <a:r>
              <a:rPr lang="it-IT" dirty="0"/>
              <a:t>Dal 2016 si prevede una crescita moderata, nettamente al di sotto del tasso di crescita previsto per la zona euro nel complesso.</a:t>
            </a:r>
          </a:p>
          <a:p>
            <a:pPr algn="just"/>
            <a:r>
              <a:rPr lang="it-IT" dirty="0"/>
              <a:t>1995-2013 </a:t>
            </a:r>
            <a:r>
              <a:rPr lang="it-IT" b="1" dirty="0"/>
              <a:t>l'allocazione inefficiente nel settore manifatturiero </a:t>
            </a:r>
            <a:r>
              <a:rPr lang="it-IT" dirty="0"/>
              <a:t>è aumentata di oltre il 70%</a:t>
            </a:r>
            <a:endParaRPr lang="it-IT" dirty="0">
              <a:solidFill>
                <a:srgbClr val="000000"/>
              </a:solidFill>
              <a:latin typeface="Times New Roman"/>
              <a:ea typeface="Times New Roman"/>
            </a:endParaRPr>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5</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10651">
              <a:defRPr/>
            </a:pPr>
            <a:r>
              <a:rPr lang="it-IT" i="1" dirty="0"/>
              <a:t>Si parla di revisione della spesa pubblica cd. </a:t>
            </a:r>
            <a:r>
              <a:rPr lang="it-IT" i="1" dirty="0" err="1"/>
              <a:t>Spending</a:t>
            </a:r>
            <a:r>
              <a:rPr lang="it-IT" i="1" dirty="0"/>
              <a:t> </a:t>
            </a:r>
            <a:r>
              <a:rPr lang="it-IT" i="1" dirty="0" err="1"/>
              <a:t>review</a:t>
            </a:r>
            <a:r>
              <a:rPr lang="it-IT" i="1" dirty="0"/>
              <a:t> almeno dal 2006, anni in cui è stata istituita la Commissione di Finanza Pubblica, evidentemente abbiamo mostrato una certa capacità nel tenere la spesa sotto controllo per il rispetto degli obblighi del Patto, ma a tutti i livelli di governo,  vi è stata una  </a:t>
            </a:r>
            <a:r>
              <a:rPr lang="it-IT" b="1" i="1" dirty="0"/>
              <a:t>incapacità</a:t>
            </a:r>
            <a:r>
              <a:rPr lang="it-IT" i="1" dirty="0"/>
              <a:t> di </a:t>
            </a:r>
            <a:r>
              <a:rPr lang="it-IT" b="1" i="1" dirty="0"/>
              <a:t>fare spesa pubblica di qualità</a:t>
            </a:r>
            <a:r>
              <a:rPr lang="it-IT" i="1" dirty="0"/>
              <a:t>, per accrescerne l'efficienza e renderne la composizione più favorevole alla crescita.</a:t>
            </a:r>
            <a:endParaRPr lang="it-IT" dirty="0"/>
          </a:p>
          <a:p>
            <a:endParaRPr lang="it-IT" dirty="0" smtClean="0"/>
          </a:p>
          <a:p>
            <a:pPr defTabSz="910651">
              <a:defRPr/>
            </a:pPr>
            <a:endParaRPr lang="it-IT" i="1" dirty="0"/>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6</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La Commissione europea ha autorizzato,  cd. clausola di flessibilità, di non considerare nel deficit una quota dello 0,25% del PIL destinata agli investimenti, rispondenti agli obiettivi europei. </a:t>
            </a:r>
            <a:r>
              <a:rPr lang="it-IT" dirty="0"/>
              <a:t>Questo vuol dire che se spendiamo 4 miliardi di quota nazionale per investimenti  cofinanziati, questi 4 miliardi non verranno considerati nel deficit.</a:t>
            </a:r>
          </a:p>
          <a:p>
            <a:r>
              <a:rPr lang="it-IT" dirty="0"/>
              <a:t>La Commissione ci chiede anche di tenere in </a:t>
            </a:r>
            <a:r>
              <a:rPr lang="it-IT" b="1" dirty="0"/>
              <a:t>aumento il trend degli investimenti pubblici complessivi</a:t>
            </a:r>
            <a:r>
              <a:rPr lang="it-IT" dirty="0"/>
              <a:t>. </a:t>
            </a:r>
          </a:p>
          <a:p>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7</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a:t>Nel 2003 Grilli, Ragioniere Generale,  fece circolare delle schede per identificare la </a:t>
            </a:r>
            <a:r>
              <a:rPr lang="it-IT" i="1" dirty="0" err="1"/>
              <a:t>vision</a:t>
            </a:r>
            <a:r>
              <a:rPr lang="it-IT" i="1" dirty="0"/>
              <a:t> e la </a:t>
            </a:r>
            <a:r>
              <a:rPr lang="it-IT" i="1" dirty="0" err="1"/>
              <a:t>mission</a:t>
            </a:r>
            <a:r>
              <a:rPr lang="it-IT" i="1" dirty="0"/>
              <a:t> della Ragioneria, arrivando a formule che suggeriscono il “rigoroso controllo della spesa pubblica” ancora oggi leggiamo sul sito </a:t>
            </a:r>
            <a:endParaRPr lang="it-IT" dirty="0"/>
          </a:p>
          <a:p>
            <a:r>
              <a:rPr lang="it-IT" i="1" dirty="0"/>
              <a:t> </a:t>
            </a:r>
            <a:endParaRPr lang="it-IT" dirty="0"/>
          </a:p>
          <a:p>
            <a:r>
              <a:rPr lang="it-IT" i="1" dirty="0"/>
              <a:t>aggiungerei un tassello alla nostra </a:t>
            </a:r>
            <a:r>
              <a:rPr lang="it-IT" i="1" dirty="0" err="1"/>
              <a:t>mission</a:t>
            </a:r>
            <a:r>
              <a:rPr lang="it-IT" i="1" dirty="0"/>
              <a:t> per chiarire un </a:t>
            </a:r>
            <a:r>
              <a:rPr lang="it-IT" b="1" i="1" dirty="0"/>
              <a:t>ruolo</a:t>
            </a:r>
            <a:r>
              <a:rPr lang="it-IT" i="1" dirty="0"/>
              <a:t> della </a:t>
            </a:r>
            <a:r>
              <a:rPr lang="it-IT" b="1" i="1" dirty="0"/>
              <a:t>Ragioneria </a:t>
            </a:r>
            <a:r>
              <a:rPr lang="it-IT" i="1" dirty="0"/>
              <a:t>che potrebbe essere </a:t>
            </a:r>
            <a:r>
              <a:rPr lang="it-IT" b="1" i="1" dirty="0"/>
              <a:t>implicito nella </a:t>
            </a:r>
            <a:r>
              <a:rPr lang="it-IT" b="1" i="1" dirty="0" err="1"/>
              <a:t>vision</a:t>
            </a:r>
            <a:r>
              <a:rPr lang="it-IT" i="1" dirty="0"/>
              <a:t>:</a:t>
            </a:r>
            <a:endParaRPr lang="it-IT" dirty="0"/>
          </a:p>
          <a:p>
            <a:r>
              <a:rPr lang="it-IT" i="1" u="sng" dirty="0"/>
              <a:t>“</a:t>
            </a:r>
            <a:r>
              <a:rPr lang="it-IT" b="1" i="1" u="sng" dirty="0"/>
              <a:t>supportare la PA  verso  una  spesa qualitativamente efficace per la crescita del Paese</a:t>
            </a:r>
            <a:r>
              <a:rPr lang="it-IT" i="1" u="sng" dirty="0"/>
              <a:t>”:</a:t>
            </a:r>
            <a:endParaRPr lang="it-IT" dirty="0"/>
          </a:p>
          <a:p>
            <a:endParaRPr lang="it-IT" dirty="0" smtClean="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8</a:t>
            </a:fld>
            <a:endParaRPr lang="it-IT"/>
          </a:p>
        </p:txBody>
      </p:sp>
    </p:spTree>
    <p:extLst>
      <p:ext uri="{BB962C8B-B14F-4D97-AF65-F5344CB8AC3E}">
        <p14:creationId xmlns="" xmlns:p14="http://schemas.microsoft.com/office/powerpoint/2010/main" val="180385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Valorizzare il concetto di </a:t>
            </a:r>
            <a:r>
              <a:rPr lang="it-IT" b="1" dirty="0"/>
              <a:t>“</a:t>
            </a:r>
            <a:r>
              <a:rPr lang="it-IT" b="1" dirty="0" err="1"/>
              <a:t>accountability</a:t>
            </a:r>
            <a:r>
              <a:rPr lang="it-IT" b="1" dirty="0"/>
              <a:t>” di cui si è cominciato a parlare con la trasparenza della PA.</a:t>
            </a:r>
            <a:endParaRPr lang="it-IT" dirty="0"/>
          </a:p>
          <a:p>
            <a:r>
              <a:rPr lang="it-IT" dirty="0"/>
              <a:t>Occorre poter valutare l’operato della PA, rendendo pubbliche le decisioni e verificando i risultati conseguiti. </a:t>
            </a:r>
          </a:p>
          <a:p>
            <a:r>
              <a:rPr lang="it-IT" dirty="0"/>
              <a:t>In quest’ottica si può  individuare un possibile</a:t>
            </a:r>
            <a:r>
              <a:rPr lang="it-IT" b="1" dirty="0"/>
              <a:t> duplice </a:t>
            </a:r>
            <a:r>
              <a:rPr lang="it-IT" b="1" i="1" dirty="0"/>
              <a:t> </a:t>
            </a:r>
            <a:r>
              <a:rPr lang="it-IT" b="1" dirty="0"/>
              <a:t>ruolo della RGS </a:t>
            </a:r>
            <a:r>
              <a:rPr lang="it-IT" dirty="0"/>
              <a:t>nelle decisioni di spesa della PA</a:t>
            </a:r>
            <a:r>
              <a:rPr lang="it-IT" b="1" dirty="0"/>
              <a:t>: </a:t>
            </a:r>
            <a:r>
              <a:rPr lang="it-IT" b="1" u="sng" dirty="0"/>
              <a:t>supporto di tipo meramente informativo,</a:t>
            </a:r>
            <a:r>
              <a:rPr lang="it-IT" b="1" dirty="0"/>
              <a:t> </a:t>
            </a:r>
            <a:r>
              <a:rPr lang="it-IT" b="1" u="sng" dirty="0"/>
              <a:t>o ancor di più di tipo valutativo (comprendente la valutazione dei rischi e degli effetti per una strategia migliore).</a:t>
            </a:r>
            <a:endParaRPr lang="it-IT" dirty="0"/>
          </a:p>
          <a:p>
            <a:r>
              <a:rPr lang="it-IT" b="1" i="1" dirty="0"/>
              <a:t> </a:t>
            </a:r>
            <a:endParaRPr lang="it-IT" dirty="0"/>
          </a:p>
          <a:p>
            <a:r>
              <a:rPr lang="it-IT" b="1" i="1" dirty="0"/>
              <a:t> </a:t>
            </a:r>
            <a:endParaRPr lang="it-IT" dirty="0"/>
          </a:p>
          <a:p>
            <a:r>
              <a:rPr lang="it-IT" i="1" dirty="0"/>
              <a:t>Proposta RGS </a:t>
            </a:r>
            <a:r>
              <a:rPr lang="it-IT" b="1" i="1" dirty="0"/>
              <a:t>unità tecnica indipendente  per la valutazione di progetti, o operazioni di PPP, PEF, per la realizzazione di opere con un valore superiore a 50mln€. </a:t>
            </a:r>
            <a:endParaRPr lang="it-IT" dirty="0"/>
          </a:p>
        </p:txBody>
      </p:sp>
      <p:sp>
        <p:nvSpPr>
          <p:cNvPr id="4" name="Segnaposto numero diapositiva 3"/>
          <p:cNvSpPr>
            <a:spLocks noGrp="1"/>
          </p:cNvSpPr>
          <p:nvPr>
            <p:ph type="sldNum" sz="quarter" idx="10"/>
          </p:nvPr>
        </p:nvSpPr>
        <p:spPr/>
        <p:txBody>
          <a:bodyPr/>
          <a:lstStyle/>
          <a:p>
            <a:fld id="{A5929B1B-65D9-42DB-8101-CFDEAA1F88F8}" type="slidenum">
              <a:rPr lang="it-IT" smtClean="0"/>
              <a:pPr/>
              <a:t>9</a:t>
            </a:fld>
            <a:endParaRPr lang="it-IT"/>
          </a:p>
        </p:txBody>
      </p:sp>
    </p:spTree>
    <p:extLst>
      <p:ext uri="{BB962C8B-B14F-4D97-AF65-F5344CB8AC3E}">
        <p14:creationId xmlns="" xmlns:p14="http://schemas.microsoft.com/office/powerpoint/2010/main" val="1803850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Immagine 8"/>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Connettore 1 4"/>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Connettore 1 5"/>
          <p:cNvCxnSpPr/>
          <p:nvPr userDrawn="1"/>
        </p:nvCxnSpPr>
        <p:spPr bwMode="auto">
          <a:xfrm flipV="1">
            <a:off x="2484438" y="2879725"/>
            <a:ext cx="0" cy="900113"/>
          </a:xfrm>
          <a:prstGeom prst="line">
            <a:avLst/>
          </a:prstGeom>
          <a:noFill/>
          <a:ln w="9525" cap="flat" cmpd="sng" algn="ctr">
            <a:solidFill>
              <a:schemeClr val="bg1">
                <a:lumMod val="75000"/>
              </a:schemeClr>
            </a:solidFill>
            <a:prstDash val="solid"/>
            <a:round/>
            <a:headEnd type="none" w="med" len="med"/>
            <a:tailEnd type="none" w="med" len="med"/>
          </a:ln>
          <a:effectLst/>
        </p:spPr>
      </p:cxnSp>
      <p:pic>
        <p:nvPicPr>
          <p:cNvPr id="7" name="Immagine 13"/>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663950" y="6218238"/>
            <a:ext cx="1816100"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magine 14"/>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60363" y="2879725"/>
            <a:ext cx="2263775" cy="90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2663430" y="2880000"/>
            <a:ext cx="6120208" cy="540000"/>
          </a:xfrm>
          <a:prstGeom prst="rect">
            <a:avLst/>
          </a:prstGeom>
        </p:spPr>
        <p:txBody>
          <a:bodyPr/>
          <a:lstStyle>
            <a:lvl1pPr algn="l">
              <a:defRPr sz="2800" baseline="0">
                <a:solidFill>
                  <a:schemeClr val="tx1">
                    <a:lumMod val="50000"/>
                  </a:schemeClr>
                </a:solidFill>
                <a:latin typeface="+mj-lt"/>
              </a:defRPr>
            </a:lvl1pPr>
          </a:lstStyle>
          <a:p>
            <a:r>
              <a:rPr lang="it-IT" dirty="0" smtClean="0"/>
              <a:t>Fare clic per modificare lo stile del titolo</a:t>
            </a:r>
            <a:endParaRPr lang="it-IT" dirty="0"/>
          </a:p>
        </p:txBody>
      </p:sp>
      <p:sp>
        <p:nvSpPr>
          <p:cNvPr id="11" name="Rectangle 4"/>
          <p:cNvSpPr>
            <a:spLocks noGrp="1" noChangeArrowheads="1"/>
          </p:cNvSpPr>
          <p:nvPr>
            <p:ph type="subTitle" idx="1"/>
          </p:nvPr>
        </p:nvSpPr>
        <p:spPr>
          <a:xfrm>
            <a:off x="2663430" y="3501009"/>
            <a:ext cx="6120208" cy="360039"/>
          </a:xfrm>
          <a:prstGeom prst="rect">
            <a:avLst/>
          </a:prstGeom>
        </p:spPr>
        <p:txBody>
          <a:bodyPr/>
          <a:lstStyle>
            <a:lvl1pPr marL="0" indent="0" algn="l">
              <a:defRPr sz="1500">
                <a:solidFill>
                  <a:schemeClr val="bg1">
                    <a:lumMod val="50000"/>
                  </a:schemeClr>
                </a:solidFill>
                <a:latin typeface="Frutiger LT 45 Light" pitchFamily="34" charset="0"/>
              </a:defRPr>
            </a:lvl1pPr>
          </a:lstStyle>
          <a:p>
            <a:r>
              <a:rPr lang="it-IT" dirty="0" smtClean="0"/>
              <a:t>Fare clic per modificare lo stile del sottotitolo dello schema</a:t>
            </a:r>
            <a:endParaRPr lang="it-IT" dirty="0"/>
          </a:p>
        </p:txBody>
      </p:sp>
    </p:spTree>
    <p:extLst>
      <p:ext uri="{BB962C8B-B14F-4D97-AF65-F5344CB8AC3E}">
        <p14:creationId xmlns="" xmlns:p14="http://schemas.microsoft.com/office/powerpoint/2010/main" val="325803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60000" y="1800000"/>
            <a:ext cx="8384798" cy="4144292"/>
          </a:xfrm>
          <a:prstGeom prst="rect">
            <a:avLst/>
          </a:prstGeom>
        </p:spPr>
        <p:txBody>
          <a:bodyPr/>
          <a:lstStyle>
            <a:lvl1pPr>
              <a:defRPr/>
            </a:lvl1pPr>
          </a:lstStyle>
          <a:p>
            <a:pPr lvl="0"/>
            <a:r>
              <a:rPr lang="it-IT" dirty="0" smtClean="0"/>
              <a:t>Fare clic per modificare stili del testo dello schema</a:t>
            </a:r>
          </a:p>
        </p:txBody>
      </p:sp>
      <p:sp>
        <p:nvSpPr>
          <p:cNvPr id="4" name="Rectangle 4"/>
          <p:cNvSpPr>
            <a:spLocks noGrp="1" noChangeArrowheads="1"/>
          </p:cNvSpPr>
          <p:nvPr>
            <p:ph type="dt" sz="half" idx="10"/>
          </p:nvPr>
        </p:nvSpPr>
        <p:spPr>
          <a:xfrm>
            <a:off x="6053138" y="6456363"/>
            <a:ext cx="2840037" cy="141287"/>
          </a:xfrm>
        </p:spPr>
        <p:txBody>
          <a:bodyPr/>
          <a:lstStyle>
            <a:lvl1pPr algn="r">
              <a:defRPr/>
            </a:lvl1pPr>
          </a:lstStyle>
          <a:p>
            <a:pPr>
              <a:defRPr/>
            </a:pPr>
            <a:r>
              <a:rPr lang="it-IT"/>
              <a:t>Luogo, 21/10/2013</a:t>
            </a:r>
          </a:p>
        </p:txBody>
      </p:sp>
      <p:sp>
        <p:nvSpPr>
          <p:cNvPr id="5" name="Rectangle 5"/>
          <p:cNvSpPr>
            <a:spLocks noGrp="1" noChangeArrowheads="1"/>
          </p:cNvSpPr>
          <p:nvPr>
            <p:ph type="ftr" sz="quarter" idx="11"/>
          </p:nvPr>
        </p:nvSpPr>
        <p:spPr>
          <a:xfrm>
            <a:off x="6053138" y="6227763"/>
            <a:ext cx="2840037" cy="190500"/>
          </a:xfrm>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a:xfrm>
            <a:off x="6053138" y="6608763"/>
            <a:ext cx="2840037" cy="179387"/>
          </a:xfrm>
        </p:spPr>
        <p:txBody>
          <a:bodyPr/>
          <a:lstStyle>
            <a:lvl1pPr algn="r">
              <a:defRPr/>
            </a:lvl1pPr>
          </a:lstStyle>
          <a:p>
            <a:pPr>
              <a:defRPr/>
            </a:pPr>
            <a:fld id="{0AE60C37-CD41-48A4-970C-7BDD6CD8EF67}" type="slidenum">
              <a:rPr lang="it-IT" altLang="it-IT"/>
              <a:pPr>
                <a:defRPr/>
              </a:pPr>
              <a:t>‹N›</a:t>
            </a:fld>
            <a:endParaRPr lang="it-IT" altLang="it-IT"/>
          </a:p>
        </p:txBody>
      </p:sp>
    </p:spTree>
    <p:extLst>
      <p:ext uri="{BB962C8B-B14F-4D97-AF65-F5344CB8AC3E}">
        <p14:creationId xmlns="" xmlns:p14="http://schemas.microsoft.com/office/powerpoint/2010/main" val="303506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644008" y="1800000"/>
            <a:ext cx="4140000" cy="4143600"/>
          </a:xfrm>
          <a:prstGeom prst="rect">
            <a:avLst/>
          </a:prstGeom>
        </p:spPr>
        <p:txBody>
          <a:bodyPr/>
          <a:lstStyle>
            <a:lvl1pPr>
              <a:defRPr sz="1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a:t>
            </a:r>
          </a:p>
          <a:p>
            <a:pPr lvl="0"/>
            <a:r>
              <a:rPr lang="it-IT" dirty="0" smtClean="0"/>
              <a:t>testo dello schema</a:t>
            </a:r>
          </a:p>
        </p:txBody>
      </p:sp>
      <p:sp>
        <p:nvSpPr>
          <p:cNvPr id="9" name="Segnaposto testo 2"/>
          <p:cNvSpPr>
            <a:spLocks noGrp="1"/>
          </p:cNvSpPr>
          <p:nvPr>
            <p:ph type="body" idx="13"/>
          </p:nvPr>
        </p:nvSpPr>
        <p:spPr>
          <a:xfrm>
            <a:off x="360000" y="1800000"/>
            <a:ext cx="4140000" cy="4143600"/>
          </a:xfrm>
          <a:prstGeom prst="rect">
            <a:avLst/>
          </a:prstGeom>
        </p:spPr>
        <p:txBody>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stili del testo dello schema</a:t>
            </a:r>
          </a:p>
        </p:txBody>
      </p:sp>
      <p:sp>
        <p:nvSpPr>
          <p:cNvPr id="8"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smtClean="0"/>
              <a:t>Fare clic per modificare lo stile del titolo</a:t>
            </a:r>
            <a:endParaRPr lang="it-IT" dirty="0"/>
          </a:p>
        </p:txBody>
      </p:sp>
      <p:sp>
        <p:nvSpPr>
          <p:cNvPr id="5" name="Rectangle 4"/>
          <p:cNvSpPr>
            <a:spLocks noGrp="1" noChangeArrowheads="1"/>
          </p:cNvSpPr>
          <p:nvPr>
            <p:ph type="dt" sz="half" idx="14"/>
          </p:nvPr>
        </p:nvSpPr>
        <p:spPr>
          <a:xfrm>
            <a:off x="6053138" y="6456363"/>
            <a:ext cx="2840037" cy="141287"/>
          </a:xfrm>
        </p:spPr>
        <p:txBody>
          <a:bodyPr/>
          <a:lstStyle>
            <a:lvl1pPr algn="r">
              <a:defRPr/>
            </a:lvl1pPr>
          </a:lstStyle>
          <a:p>
            <a:pPr>
              <a:defRPr/>
            </a:pPr>
            <a:r>
              <a:rPr lang="it-IT"/>
              <a:t>Luogo, 21/10/2013</a:t>
            </a:r>
          </a:p>
        </p:txBody>
      </p:sp>
      <p:sp>
        <p:nvSpPr>
          <p:cNvPr id="6" name="Rectangle 5"/>
          <p:cNvSpPr>
            <a:spLocks noGrp="1" noChangeArrowheads="1"/>
          </p:cNvSpPr>
          <p:nvPr>
            <p:ph type="ftr" sz="quarter" idx="15"/>
          </p:nvPr>
        </p:nvSpPr>
        <p:spPr>
          <a:xfrm>
            <a:off x="6053138" y="6227763"/>
            <a:ext cx="2840037" cy="190500"/>
          </a:xfrm>
        </p:spPr>
        <p:txBody>
          <a:bodyPr/>
          <a:lstStyle>
            <a:lvl1pPr algn="r">
              <a:defRPr/>
            </a:lvl1pPr>
          </a:lstStyle>
          <a:p>
            <a:pPr>
              <a:defRPr/>
            </a:pPr>
            <a:r>
              <a:rPr lang="it-IT"/>
              <a:t>Titolo presentazione</a:t>
            </a:r>
          </a:p>
        </p:txBody>
      </p:sp>
      <p:sp>
        <p:nvSpPr>
          <p:cNvPr id="7" name="Rectangle 6"/>
          <p:cNvSpPr>
            <a:spLocks noGrp="1" noChangeArrowheads="1"/>
          </p:cNvSpPr>
          <p:nvPr>
            <p:ph type="sldNum" sz="quarter" idx="16"/>
          </p:nvPr>
        </p:nvSpPr>
        <p:spPr>
          <a:xfrm>
            <a:off x="6053138" y="6608763"/>
            <a:ext cx="2840037" cy="179387"/>
          </a:xfrm>
        </p:spPr>
        <p:txBody>
          <a:bodyPr/>
          <a:lstStyle>
            <a:lvl1pPr algn="r">
              <a:defRPr/>
            </a:lvl1pPr>
          </a:lstStyle>
          <a:p>
            <a:pPr>
              <a:defRPr/>
            </a:pPr>
            <a:fld id="{1C524214-0535-46FB-BA62-D2C7AB66D0AF}" type="slidenum">
              <a:rPr lang="it-IT" altLang="it-IT"/>
              <a:pPr>
                <a:defRPr/>
              </a:pPr>
              <a:t>‹N›</a:t>
            </a:fld>
            <a:endParaRPr lang="it-IT" altLang="it-IT"/>
          </a:p>
        </p:txBody>
      </p:sp>
    </p:spTree>
    <p:extLst>
      <p:ext uri="{BB962C8B-B14F-4D97-AF65-F5344CB8AC3E}">
        <p14:creationId xmlns="" xmlns:p14="http://schemas.microsoft.com/office/powerpoint/2010/main" val="24403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644008"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10" name="Segnaposto contenuto 3"/>
          <p:cNvSpPr>
            <a:spLocks noGrp="1"/>
          </p:cNvSpPr>
          <p:nvPr>
            <p:ph sz="half" idx="13"/>
          </p:nvPr>
        </p:nvSpPr>
        <p:spPr>
          <a:xfrm>
            <a:off x="4644008" y="2174875"/>
            <a:ext cx="4140000" cy="3774405"/>
          </a:xfrm>
          <a:prstGeom prst="rect">
            <a:avLst/>
          </a:prstGeom>
        </p:spPr>
        <p:txBody>
          <a:bodyPr/>
          <a:lstStyle>
            <a:lvl1pPr>
              <a:defRPr sz="18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a:t>
            </a:r>
          </a:p>
          <a:p>
            <a:pPr lvl="0"/>
            <a:r>
              <a:rPr lang="it-IT" dirty="0" smtClean="0"/>
              <a:t>testo dello schema</a:t>
            </a:r>
          </a:p>
        </p:txBody>
      </p:sp>
      <p:sp>
        <p:nvSpPr>
          <p:cNvPr id="11" name="Segnaposto testo 2"/>
          <p:cNvSpPr>
            <a:spLocks noGrp="1"/>
          </p:cNvSpPr>
          <p:nvPr>
            <p:ph type="body" idx="17"/>
          </p:nvPr>
        </p:nvSpPr>
        <p:spPr>
          <a:xfrm>
            <a:off x="360000"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12" name="Segnaposto contenuto 3"/>
          <p:cNvSpPr>
            <a:spLocks noGrp="1"/>
          </p:cNvSpPr>
          <p:nvPr>
            <p:ph sz="half" idx="18"/>
          </p:nvPr>
        </p:nvSpPr>
        <p:spPr>
          <a:xfrm>
            <a:off x="360000" y="2174875"/>
            <a:ext cx="4140000" cy="377440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a:t>
            </a:r>
          </a:p>
          <a:p>
            <a:pPr lvl="0"/>
            <a:r>
              <a:rPr lang="it-IT" dirty="0" smtClean="0"/>
              <a:t>testo dello schema</a:t>
            </a:r>
          </a:p>
        </p:txBody>
      </p:sp>
      <p:sp>
        <p:nvSpPr>
          <p:cNvPr id="13" name="Titolo 1"/>
          <p:cNvSpPr>
            <a:spLocks noGrp="1"/>
          </p:cNvSpPr>
          <p:nvPr>
            <p:ph type="title"/>
          </p:nvPr>
        </p:nvSpPr>
        <p:spPr>
          <a:xfrm>
            <a:off x="360000" y="360000"/>
            <a:ext cx="8384798" cy="654637"/>
          </a:xfrm>
          <a:prstGeom prst="rect">
            <a:avLst/>
          </a:prstGeom>
        </p:spPr>
        <p:txBody>
          <a:bodyPr/>
          <a:lstStyle>
            <a:lvl1pPr>
              <a:defRPr sz="2400"/>
            </a:lvl1pPr>
          </a:lstStyle>
          <a:p>
            <a:r>
              <a:rPr lang="it-IT" dirty="0" smtClean="0"/>
              <a:t>Fare clic per modificare lo stile del titolo</a:t>
            </a:r>
            <a:endParaRPr lang="it-IT" dirty="0"/>
          </a:p>
        </p:txBody>
      </p:sp>
      <p:sp>
        <p:nvSpPr>
          <p:cNvPr id="7" name="Rectangle 4"/>
          <p:cNvSpPr>
            <a:spLocks noGrp="1" noChangeArrowheads="1"/>
          </p:cNvSpPr>
          <p:nvPr>
            <p:ph type="dt" sz="half" idx="19"/>
          </p:nvPr>
        </p:nvSpPr>
        <p:spPr>
          <a:xfrm>
            <a:off x="6053138" y="6456363"/>
            <a:ext cx="2840037" cy="141287"/>
          </a:xfrm>
        </p:spPr>
        <p:txBody>
          <a:bodyPr/>
          <a:lstStyle>
            <a:lvl1pPr algn="r">
              <a:defRPr/>
            </a:lvl1pPr>
          </a:lstStyle>
          <a:p>
            <a:pPr>
              <a:defRPr/>
            </a:pPr>
            <a:r>
              <a:rPr lang="it-IT"/>
              <a:t>Luogo, 21/10/2013</a:t>
            </a:r>
          </a:p>
        </p:txBody>
      </p:sp>
      <p:sp>
        <p:nvSpPr>
          <p:cNvPr id="8" name="Rectangle 5"/>
          <p:cNvSpPr>
            <a:spLocks noGrp="1" noChangeArrowheads="1"/>
          </p:cNvSpPr>
          <p:nvPr>
            <p:ph type="ftr" sz="quarter" idx="20"/>
          </p:nvPr>
        </p:nvSpPr>
        <p:spPr>
          <a:xfrm>
            <a:off x="6053138" y="6227763"/>
            <a:ext cx="2840037" cy="190500"/>
          </a:xfrm>
        </p:spPr>
        <p:txBody>
          <a:bodyPr/>
          <a:lstStyle>
            <a:lvl1pPr algn="r">
              <a:defRPr/>
            </a:lvl1pPr>
          </a:lstStyle>
          <a:p>
            <a:pPr>
              <a:defRPr/>
            </a:pPr>
            <a:r>
              <a:rPr lang="it-IT"/>
              <a:t>Titolo presentazione</a:t>
            </a:r>
          </a:p>
        </p:txBody>
      </p:sp>
      <p:sp>
        <p:nvSpPr>
          <p:cNvPr id="9" name="Rectangle 6"/>
          <p:cNvSpPr>
            <a:spLocks noGrp="1" noChangeArrowheads="1"/>
          </p:cNvSpPr>
          <p:nvPr>
            <p:ph type="sldNum" sz="quarter" idx="21"/>
          </p:nvPr>
        </p:nvSpPr>
        <p:spPr>
          <a:xfrm>
            <a:off x="6053138" y="6608763"/>
            <a:ext cx="2840037" cy="179387"/>
          </a:xfrm>
        </p:spPr>
        <p:txBody>
          <a:bodyPr/>
          <a:lstStyle>
            <a:lvl1pPr algn="r">
              <a:defRPr/>
            </a:lvl1pPr>
          </a:lstStyle>
          <a:p>
            <a:pPr>
              <a:defRPr/>
            </a:pPr>
            <a:fld id="{8CC15010-478A-4CEE-9EC0-AD68F9DAB0F1}" type="slidenum">
              <a:rPr lang="it-IT" altLang="it-IT"/>
              <a:pPr>
                <a:defRPr/>
              </a:pPr>
              <a:t>‹N›</a:t>
            </a:fld>
            <a:endParaRPr lang="it-IT" altLang="it-IT"/>
          </a:p>
        </p:txBody>
      </p:sp>
    </p:spTree>
    <p:extLst>
      <p:ext uri="{BB962C8B-B14F-4D97-AF65-F5344CB8AC3E}">
        <p14:creationId xmlns="" xmlns:p14="http://schemas.microsoft.com/office/powerpoint/2010/main" val="196802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immagine 2"/>
          <p:cNvSpPr>
            <a:spLocks noGrp="1"/>
          </p:cNvSpPr>
          <p:nvPr>
            <p:ph type="pic" idx="1"/>
          </p:nvPr>
        </p:nvSpPr>
        <p:spPr>
          <a:xfrm>
            <a:off x="0" y="0"/>
            <a:ext cx="9144000" cy="59492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3" name="Rectangle 4"/>
          <p:cNvSpPr>
            <a:spLocks noGrp="1" noChangeArrowheads="1"/>
          </p:cNvSpPr>
          <p:nvPr>
            <p:ph type="dt" sz="half" idx="10"/>
          </p:nvPr>
        </p:nvSpPr>
        <p:spPr>
          <a:xfrm>
            <a:off x="6053138" y="6456363"/>
            <a:ext cx="2840037" cy="141287"/>
          </a:xfrm>
        </p:spPr>
        <p:txBody>
          <a:bodyPr/>
          <a:lstStyle>
            <a:lvl1pPr algn="r">
              <a:defRPr/>
            </a:lvl1pPr>
          </a:lstStyle>
          <a:p>
            <a:pPr>
              <a:defRPr/>
            </a:pPr>
            <a:r>
              <a:rPr lang="it-IT"/>
              <a:t>Luogo, 21/10/2013</a:t>
            </a:r>
          </a:p>
        </p:txBody>
      </p:sp>
      <p:sp>
        <p:nvSpPr>
          <p:cNvPr id="4" name="Rectangle 5"/>
          <p:cNvSpPr>
            <a:spLocks noGrp="1" noChangeArrowheads="1"/>
          </p:cNvSpPr>
          <p:nvPr>
            <p:ph type="ftr" sz="quarter" idx="11"/>
          </p:nvPr>
        </p:nvSpPr>
        <p:spPr>
          <a:xfrm>
            <a:off x="6053138" y="6227763"/>
            <a:ext cx="2840037" cy="190500"/>
          </a:xfrm>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a:xfrm>
            <a:off x="6053138" y="6608763"/>
            <a:ext cx="2840037" cy="179387"/>
          </a:xfrm>
        </p:spPr>
        <p:txBody>
          <a:bodyPr/>
          <a:lstStyle>
            <a:lvl1pPr algn="r">
              <a:defRPr/>
            </a:lvl1pPr>
          </a:lstStyle>
          <a:p>
            <a:pPr>
              <a:defRPr/>
            </a:pPr>
            <a:fld id="{D3BAC858-9B30-43E9-8FAC-3011ECB1CF41}" type="slidenum">
              <a:rPr lang="it-IT" altLang="it-IT"/>
              <a:pPr>
                <a:defRPr/>
              </a:pPr>
              <a:t>‹N›</a:t>
            </a:fld>
            <a:endParaRPr lang="it-IT" altLang="it-IT"/>
          </a:p>
        </p:txBody>
      </p:sp>
    </p:spTree>
    <p:extLst>
      <p:ext uri="{BB962C8B-B14F-4D97-AF65-F5344CB8AC3E}">
        <p14:creationId xmlns="" xmlns:p14="http://schemas.microsoft.com/office/powerpoint/2010/main" val="95933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0000" y="1196752"/>
            <a:ext cx="8420334" cy="47525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7" name="Titolo 1"/>
          <p:cNvSpPr>
            <a:spLocks noGrp="1"/>
          </p:cNvSpPr>
          <p:nvPr>
            <p:ph type="title"/>
          </p:nvPr>
        </p:nvSpPr>
        <p:spPr>
          <a:xfrm>
            <a:off x="360000" y="360000"/>
            <a:ext cx="8420334" cy="654637"/>
          </a:xfrm>
          <a:prstGeom prst="rect">
            <a:avLst/>
          </a:prstGeom>
        </p:spPr>
        <p:txBody>
          <a:bodyPr/>
          <a:lstStyle>
            <a:lvl1pPr>
              <a:defRPr sz="2400"/>
            </a:lvl1pPr>
          </a:lstStyle>
          <a:p>
            <a:r>
              <a:rPr lang="it-IT" dirty="0" smtClean="0"/>
              <a:t>Fare clic per modificare lo stile del titolo</a:t>
            </a:r>
            <a:endParaRPr lang="it-IT" dirty="0"/>
          </a:p>
        </p:txBody>
      </p:sp>
      <p:sp>
        <p:nvSpPr>
          <p:cNvPr id="4" name="Rectangle 4"/>
          <p:cNvSpPr>
            <a:spLocks noGrp="1" noChangeArrowheads="1"/>
          </p:cNvSpPr>
          <p:nvPr>
            <p:ph type="dt" sz="half" idx="10"/>
          </p:nvPr>
        </p:nvSpPr>
        <p:spPr>
          <a:xfrm>
            <a:off x="6053138" y="6456363"/>
            <a:ext cx="2840037" cy="141287"/>
          </a:xfrm>
        </p:spPr>
        <p:txBody>
          <a:bodyPr/>
          <a:lstStyle>
            <a:lvl1pPr algn="r">
              <a:defRPr/>
            </a:lvl1pPr>
          </a:lstStyle>
          <a:p>
            <a:pPr>
              <a:defRPr/>
            </a:pPr>
            <a:r>
              <a:rPr lang="it-IT"/>
              <a:t>Luogo, 21/10/2013</a:t>
            </a:r>
          </a:p>
        </p:txBody>
      </p:sp>
      <p:sp>
        <p:nvSpPr>
          <p:cNvPr id="5" name="Rectangle 5"/>
          <p:cNvSpPr>
            <a:spLocks noGrp="1" noChangeArrowheads="1"/>
          </p:cNvSpPr>
          <p:nvPr>
            <p:ph type="ftr" sz="quarter" idx="11"/>
          </p:nvPr>
        </p:nvSpPr>
        <p:spPr>
          <a:xfrm>
            <a:off x="6053138" y="6227763"/>
            <a:ext cx="2840037" cy="190500"/>
          </a:xfrm>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a:xfrm>
            <a:off x="6053138" y="6608763"/>
            <a:ext cx="2840037" cy="179387"/>
          </a:xfrm>
        </p:spPr>
        <p:txBody>
          <a:bodyPr/>
          <a:lstStyle>
            <a:lvl1pPr algn="r">
              <a:defRPr/>
            </a:lvl1pPr>
          </a:lstStyle>
          <a:p>
            <a:pPr>
              <a:defRPr/>
            </a:pPr>
            <a:fld id="{17A6291A-0E2F-4F0B-A75D-17D381E8F94F}" type="slidenum">
              <a:rPr lang="it-IT" altLang="it-IT"/>
              <a:pPr>
                <a:defRPr/>
              </a:pPr>
              <a:t>‹N›</a:t>
            </a:fld>
            <a:endParaRPr lang="it-IT" altLang="it-IT"/>
          </a:p>
        </p:txBody>
      </p:sp>
    </p:spTree>
    <p:extLst>
      <p:ext uri="{BB962C8B-B14F-4D97-AF65-F5344CB8AC3E}">
        <p14:creationId xmlns="" xmlns:p14="http://schemas.microsoft.com/office/powerpoint/2010/main" val="45373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3"/>
          <p:cNvPicPr>
            <a:picLocks noChangeAspect="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Connettore 1 9"/>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Rectangle 4"/>
          <p:cNvSpPr>
            <a:spLocks noGrp="1" noChangeArrowheads="1"/>
          </p:cNvSpPr>
          <p:nvPr>
            <p:ph type="dt" sz="half" idx="2"/>
          </p:nvPr>
        </p:nvSpPr>
        <p:spPr bwMode="auto">
          <a:xfrm>
            <a:off x="5940425" y="6456363"/>
            <a:ext cx="2840038" cy="141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r>
              <a:rPr lang="it-IT"/>
              <a:t>Luogo, 28/02/2011</a:t>
            </a:r>
          </a:p>
        </p:txBody>
      </p:sp>
      <p:sp>
        <p:nvSpPr>
          <p:cNvPr id="3" name="Rectangle 5"/>
          <p:cNvSpPr>
            <a:spLocks noGrp="1" noChangeArrowheads="1"/>
          </p:cNvSpPr>
          <p:nvPr>
            <p:ph type="ftr" sz="quarter" idx="3"/>
          </p:nvPr>
        </p:nvSpPr>
        <p:spPr bwMode="auto">
          <a:xfrm>
            <a:off x="5940425" y="6227763"/>
            <a:ext cx="2840038" cy="190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r>
              <a:rPr lang="it-IT"/>
              <a:t>Titolo presentazione</a:t>
            </a:r>
          </a:p>
        </p:txBody>
      </p:sp>
      <p:sp>
        <p:nvSpPr>
          <p:cNvPr id="1030" name="Rectangle 6"/>
          <p:cNvSpPr>
            <a:spLocks noGrp="1" noChangeArrowheads="1"/>
          </p:cNvSpPr>
          <p:nvPr>
            <p:ph type="sldNum" sz="quarter" idx="4"/>
          </p:nvPr>
        </p:nvSpPr>
        <p:spPr bwMode="auto">
          <a:xfrm>
            <a:off x="5940425" y="6608763"/>
            <a:ext cx="2840038" cy="179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latin typeface="Tahoma" charset="0"/>
              </a:defRPr>
            </a:lvl1pPr>
          </a:lstStyle>
          <a:p>
            <a:pPr>
              <a:defRPr/>
            </a:pPr>
            <a:fld id="{88A04A36-7310-426F-A5C5-8FAEF92B008D}" type="slidenum">
              <a:rPr lang="it-IT" altLang="it-IT"/>
              <a:pPr>
                <a:defRPr/>
              </a:pPr>
              <a:t>‹N›</a:t>
            </a:fld>
            <a:endParaRPr lang="it-IT" altLang="it-IT"/>
          </a:p>
        </p:txBody>
      </p:sp>
      <p:pic>
        <p:nvPicPr>
          <p:cNvPr id="1031" name="Immagine 5"/>
          <p:cNvPicPr>
            <a:picLocks noChangeAspect="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60363" y="6300788"/>
            <a:ext cx="350837" cy="3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Immagine 10"/>
          <p:cNvPicPr>
            <a:picLocks noChangeAspect="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828675" y="6300788"/>
            <a:ext cx="995363"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Lst>
  <p:hf hdr="0"/>
  <p:txStyles>
    <p:titleStyle>
      <a:lvl1pPr algn="l" rtl="0" eaLnBrk="0" fontAlgn="base" hangingPunct="0">
        <a:spcBef>
          <a:spcPct val="0"/>
        </a:spcBef>
        <a:spcAft>
          <a:spcPct val="0"/>
        </a:spcAft>
        <a:defRPr sz="26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p:titleStyle>
    <p:bodyStyle>
      <a:lvl1pPr marL="342900" indent="-342900" algn="l" rtl="0" eaLnBrk="0" fontAlgn="base" hangingPunct="0">
        <a:spcBef>
          <a:spcPct val="20000"/>
        </a:spcBef>
        <a:spcAft>
          <a:spcPct val="0"/>
        </a:spcAft>
        <a:defRPr>
          <a:solidFill>
            <a:srgbClr val="0B3066"/>
          </a:solidFill>
          <a:latin typeface="+mn-lt"/>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3"/>
          <p:cNvPicPr>
            <a:picLocks noChangeAspect="1"/>
          </p:cNvPicPr>
          <p:nvPr/>
        </p:nvPicPr>
        <p:blipFill>
          <a:blip r:embed="rId3" cstate="print">
            <a:extLst>
              <a:ext uri="{28A0092B-C50C-407E-A947-70E740481C1C}">
                <a14:useLocalDpi xmlns="" xmlns:a14="http://schemas.microsoft.com/office/drawing/2010/main" val="0"/>
              </a:ext>
            </a:extLst>
          </a:blip>
          <a:srcRect b="66267"/>
          <a:stretch>
            <a:fillRect/>
          </a:stretch>
        </p:blipFill>
        <p:spPr bwMode="auto">
          <a:xfrm>
            <a:off x="-14288" y="2924944"/>
            <a:ext cx="9147176" cy="396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magine 3"/>
          <p:cNvPicPr>
            <a:picLocks noChangeAspect="1"/>
          </p:cNvPicPr>
          <p:nvPr/>
        </p:nvPicPr>
        <p:blipFill rotWithShape="1">
          <a:blip r:embed="rId4" cstate="print">
            <a:extLst>
              <a:ext uri="{28A0092B-C50C-407E-A947-70E740481C1C}">
                <a14:useLocalDpi xmlns="" xmlns:a14="http://schemas.microsoft.com/office/drawing/2010/main" val="0"/>
              </a:ext>
            </a:extLst>
          </a:blip>
          <a:srcRect b="96574"/>
          <a:stretch/>
        </p:blipFill>
        <p:spPr bwMode="auto">
          <a:xfrm>
            <a:off x="-14288" y="0"/>
            <a:ext cx="9147176" cy="2924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asellaDiTesto 8"/>
          <p:cNvSpPr txBox="1"/>
          <p:nvPr/>
        </p:nvSpPr>
        <p:spPr>
          <a:xfrm>
            <a:off x="251520" y="188640"/>
            <a:ext cx="8136904" cy="646331"/>
          </a:xfrm>
          <a:prstGeom prst="rect">
            <a:avLst/>
          </a:prstGeom>
          <a:noFill/>
        </p:spPr>
        <p:txBody>
          <a:bodyPr wrap="square" rtlCol="0">
            <a:spAutoFit/>
          </a:bodyPr>
          <a:lstStyle/>
          <a:p>
            <a:pPr eaLnBrk="1" fontAlgn="auto" hangingPunct="1">
              <a:spcBef>
                <a:spcPts val="0"/>
              </a:spcBef>
              <a:spcAft>
                <a:spcPts val="0"/>
              </a:spcAft>
            </a:pPr>
            <a:r>
              <a:rPr lang="it-IT" sz="1800" dirty="0">
                <a:solidFill>
                  <a:prstClr val="black"/>
                </a:solidFill>
                <a:latin typeface="Baker Signet Std" pitchFamily="34" charset="0"/>
                <a:ea typeface="Segoe UI" panose="020B0502040204020203" pitchFamily="34" charset="0"/>
                <a:cs typeface="Segoe UI" panose="020B0502040204020203" pitchFamily="34" charset="0"/>
              </a:rPr>
              <a:t>Ispettorato Generale per gli affari </a:t>
            </a:r>
            <a:r>
              <a:rPr lang="it-IT" sz="1800" dirty="0" smtClean="0">
                <a:solidFill>
                  <a:prstClr val="black"/>
                </a:solidFill>
                <a:latin typeface="Baker Signet Std" pitchFamily="34" charset="0"/>
                <a:ea typeface="Segoe UI" panose="020B0502040204020203" pitchFamily="34" charset="0"/>
                <a:cs typeface="Segoe UI" panose="020B0502040204020203" pitchFamily="34" charset="0"/>
              </a:rPr>
              <a:t>economici</a:t>
            </a:r>
          </a:p>
          <a:p>
            <a:pPr eaLnBrk="1" fontAlgn="auto" hangingPunct="1">
              <a:spcBef>
                <a:spcPts val="0"/>
              </a:spcBef>
              <a:spcAft>
                <a:spcPts val="0"/>
              </a:spcAft>
            </a:pPr>
            <a:r>
              <a:rPr lang="it-IT" sz="1800" dirty="0">
                <a:solidFill>
                  <a:prstClr val="black"/>
                </a:solidFill>
                <a:latin typeface="Baker Signet Std" pitchFamily="34" charset="0"/>
                <a:ea typeface="Segoe UI" panose="020B0502040204020203" pitchFamily="34" charset="0"/>
                <a:cs typeface="Segoe UI" panose="020B0502040204020203" pitchFamily="34" charset="0"/>
              </a:rPr>
              <a:t>Ispettore Generale Capo: </a:t>
            </a:r>
            <a:r>
              <a:rPr lang="it-IT" sz="1800" dirty="0" smtClean="0">
                <a:solidFill>
                  <a:prstClr val="black"/>
                </a:solidFill>
                <a:latin typeface="Baker Signet Std" pitchFamily="34" charset="0"/>
                <a:ea typeface="Segoe UI" panose="020B0502040204020203" pitchFamily="34" charset="0"/>
                <a:cs typeface="Segoe UI" panose="020B0502040204020203" pitchFamily="34" charset="0"/>
              </a:rPr>
              <a:t>dal </a:t>
            </a:r>
            <a:r>
              <a:rPr lang="it-IT" sz="1800" dirty="0">
                <a:solidFill>
                  <a:prstClr val="black"/>
                </a:solidFill>
                <a:latin typeface="Baker Signet Std" pitchFamily="34" charset="0"/>
                <a:ea typeface="Segoe UI" panose="020B0502040204020203" pitchFamily="34" charset="0"/>
                <a:cs typeface="Segoe UI" panose="020B0502040204020203" pitchFamily="34" charset="0"/>
              </a:rPr>
              <a:t>VERME dott.ssa Alessandra </a:t>
            </a:r>
          </a:p>
        </p:txBody>
      </p:sp>
      <p:sp>
        <p:nvSpPr>
          <p:cNvPr id="12" name="CasellaDiTesto 11"/>
          <p:cNvSpPr txBox="1"/>
          <p:nvPr/>
        </p:nvSpPr>
        <p:spPr>
          <a:xfrm>
            <a:off x="0" y="1167859"/>
            <a:ext cx="9132887" cy="1754326"/>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it-IT" sz="3600" dirty="0" smtClean="0">
                <a:solidFill>
                  <a:prstClr val="black"/>
                </a:solidFill>
                <a:latin typeface="Baker Signet Std" pitchFamily="34" charset="0"/>
                <a:ea typeface="Segoe UI" panose="020B0502040204020203" pitchFamily="34" charset="0"/>
                <a:cs typeface="Segoe UI" panose="020B0502040204020203" pitchFamily="34" charset="0"/>
              </a:rPr>
              <a:t>Investimenti e Crescita </a:t>
            </a:r>
          </a:p>
          <a:p>
            <a:pPr algn="ctr" eaLnBrk="1" fontAlgn="auto" hangingPunct="1">
              <a:lnSpc>
                <a:spcPct val="150000"/>
              </a:lnSpc>
              <a:spcBef>
                <a:spcPts val="0"/>
              </a:spcBef>
              <a:spcAft>
                <a:spcPts val="0"/>
              </a:spcAft>
            </a:pPr>
            <a:r>
              <a:rPr lang="it-IT" sz="3600" dirty="0" smtClean="0">
                <a:solidFill>
                  <a:prstClr val="black"/>
                </a:solidFill>
                <a:latin typeface="Baker Signet Std" pitchFamily="34" charset="0"/>
                <a:ea typeface="Segoe UI" panose="020B0502040204020203" pitchFamily="34" charset="0"/>
                <a:cs typeface="Segoe UI" panose="020B0502040204020203" pitchFamily="34" charset="0"/>
              </a:rPr>
              <a:t>Spesa responsabile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0" y="5947544"/>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07504" y="334397"/>
            <a:ext cx="9145016" cy="646331"/>
          </a:xfrm>
          <a:prstGeom prst="rect">
            <a:avLst/>
          </a:prstGeom>
          <a:noFill/>
        </p:spPr>
        <p:txBody>
          <a:bodyPr wrap="square" rtlCol="0">
            <a:spAutoFit/>
          </a:bodyPr>
          <a:lstStyle/>
          <a:p>
            <a:r>
              <a:rPr lang="it-IT" sz="3600" dirty="0" smtClean="0">
                <a:latin typeface="Baker Signet Std" pitchFamily="34" charset="0"/>
                <a:ea typeface="Segoe UI" panose="020B0502040204020203" pitchFamily="34" charset="0"/>
                <a:cs typeface="Segoe UI" panose="020B0502040204020203" pitchFamily="34" charset="0"/>
              </a:rPr>
              <a:t>Il ruolo RGS – per una spesa responsabile</a:t>
            </a:r>
            <a:endParaRPr lang="it-IT" sz="3600" dirty="0">
              <a:latin typeface="Baker Signet Std" pitchFamily="34" charset="0"/>
              <a:ea typeface="Segoe UI" panose="020B0502040204020203" pitchFamily="34" charset="0"/>
              <a:cs typeface="Segoe UI" panose="020B0502040204020203" pitchFamily="34" charset="0"/>
            </a:endParaRPr>
          </a:p>
        </p:txBody>
      </p:sp>
      <p:sp>
        <p:nvSpPr>
          <p:cNvPr id="3" name="Rettangolo 2"/>
          <p:cNvSpPr/>
          <p:nvPr/>
        </p:nvSpPr>
        <p:spPr>
          <a:xfrm>
            <a:off x="395536" y="1283550"/>
            <a:ext cx="806489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it-IT" sz="2400" i="1" dirty="0">
                <a:solidFill>
                  <a:schemeClr val="tx1"/>
                </a:solidFill>
                <a:latin typeface="Segoe UI" panose="020B0502040204020203" pitchFamily="34" charset="0"/>
                <a:ea typeface="Segoe UI" panose="020B0502040204020203" pitchFamily="34" charset="0"/>
                <a:cs typeface="Segoe UI" panose="020B0502040204020203" pitchFamily="34" charset="0"/>
              </a:rPr>
              <a:t> A fronte di scelte politiche, </a:t>
            </a:r>
            <a:r>
              <a:rPr lang="it-IT" sz="24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RGS dovrebbe assumere un ruolo anche con attività di valutazione </a:t>
            </a:r>
            <a:r>
              <a:rPr lang="it-IT" sz="24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sugli </a:t>
            </a:r>
            <a:r>
              <a:rPr lang="it-IT" sz="2400" b="1" i="1" dirty="0">
                <a:solidFill>
                  <a:schemeClr val="tx1"/>
                </a:solidFill>
                <a:latin typeface="Segoe UI" panose="020B0502040204020203" pitchFamily="34" charset="0"/>
                <a:ea typeface="Segoe UI" panose="020B0502040204020203" pitchFamily="34" charset="0"/>
                <a:cs typeface="Segoe UI" panose="020B0502040204020203" pitchFamily="34" charset="0"/>
              </a:rPr>
              <a:t>effetti sul </a:t>
            </a:r>
            <a:r>
              <a:rPr lang="it-IT" sz="24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sistema economico e sociale, sui rischi e sull’impatto negli anni</a:t>
            </a:r>
            <a:endParaRPr lang="it-IT" sz="2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CasellaDiTesto 3"/>
          <p:cNvSpPr txBox="1"/>
          <p:nvPr/>
        </p:nvSpPr>
        <p:spPr>
          <a:xfrm>
            <a:off x="395536" y="3884855"/>
            <a:ext cx="7920880"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600" b="1" dirty="0">
                <a:solidFill>
                  <a:srgbClr val="FF0000"/>
                </a:solidFill>
              </a:rPr>
              <a:t>Processo decisionale trasparente e responsabile</a:t>
            </a:r>
          </a:p>
        </p:txBody>
      </p:sp>
      <p:graphicFrame>
        <p:nvGraphicFramePr>
          <p:cNvPr id="14" name="Diagramma 13"/>
          <p:cNvGraphicFramePr/>
          <p:nvPr>
            <p:extLst>
              <p:ext uri="{D42A27DB-BD31-4B8C-83A1-F6EECF244321}">
                <p14:modId xmlns="" xmlns:p14="http://schemas.microsoft.com/office/powerpoint/2010/main" val="572331079"/>
              </p:ext>
            </p:extLst>
          </p:nvPr>
        </p:nvGraphicFramePr>
        <p:xfrm>
          <a:off x="72008" y="4941168"/>
          <a:ext cx="8964488" cy="1839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09856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272842"/>
            <a:ext cx="8640960" cy="707886"/>
          </a:xfrm>
          <a:prstGeom prst="rect">
            <a:avLst/>
          </a:prstGeom>
          <a:noFill/>
        </p:spPr>
        <p:txBody>
          <a:bodyPr wrap="square" rtlCol="0">
            <a:spAutoFit/>
          </a:bodyPr>
          <a:lstStyle/>
          <a:p>
            <a:r>
              <a:rPr lang="it-IT" sz="4000" dirty="0" smtClean="0">
                <a:latin typeface="Baker Signet Std" pitchFamily="34" charset="0"/>
                <a:ea typeface="Segoe UI" panose="020B0502040204020203" pitchFamily="34" charset="0"/>
                <a:cs typeface="Segoe UI" panose="020B0502040204020203" pitchFamily="34" charset="0"/>
              </a:rPr>
              <a:t>Investimenti: il processo decisionale finora</a:t>
            </a:r>
            <a:endParaRPr lang="it-IT" sz="4000" dirty="0">
              <a:latin typeface="Baker Signet Std" pitchFamily="34" charset="0"/>
              <a:ea typeface="Segoe UI" panose="020B0502040204020203" pitchFamily="34" charset="0"/>
              <a:cs typeface="Segoe UI" panose="020B0502040204020203" pitchFamily="34" charset="0"/>
            </a:endParaRPr>
          </a:p>
        </p:txBody>
      </p:sp>
      <p:sp>
        <p:nvSpPr>
          <p:cNvPr id="12" name="CasellaDiTesto 11"/>
          <p:cNvSpPr txBox="1"/>
          <p:nvPr/>
        </p:nvSpPr>
        <p:spPr>
          <a:xfrm>
            <a:off x="395536" y="1052736"/>
            <a:ext cx="849694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it-IT"/>
            </a:defPPr>
            <a:lvl1pPr>
              <a:lnSpc>
                <a:spcPct val="200000"/>
              </a:lnSpc>
              <a:defRPr sz="320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marL="457200" indent="-457200">
              <a:lnSpc>
                <a:spcPct val="150000"/>
              </a:lnSpc>
              <a:spcAft>
                <a:spcPts val="1200"/>
              </a:spcAft>
              <a:buFont typeface="Arial" panose="020B0604020202020204" pitchFamily="34" charset="0"/>
              <a:buChar char="•"/>
            </a:pPr>
            <a:r>
              <a:rPr lang="it-IT" sz="2400" dirty="0">
                <a:solidFill>
                  <a:schemeClr val="tx1"/>
                </a:solidFill>
              </a:rPr>
              <a:t>p</a:t>
            </a:r>
            <a:r>
              <a:rPr lang="it-IT" sz="2400" dirty="0" smtClean="0">
                <a:solidFill>
                  <a:schemeClr val="tx1"/>
                </a:solidFill>
              </a:rPr>
              <a:t>oche </a:t>
            </a:r>
            <a:r>
              <a:rPr lang="it-IT" sz="2400" dirty="0">
                <a:solidFill>
                  <a:schemeClr val="tx1"/>
                </a:solidFill>
              </a:rPr>
              <a:t>informazioni disponibili</a:t>
            </a:r>
          </a:p>
          <a:p>
            <a:pPr marL="457200" indent="-457200">
              <a:lnSpc>
                <a:spcPct val="150000"/>
              </a:lnSpc>
              <a:spcAft>
                <a:spcPts val="1200"/>
              </a:spcAft>
              <a:buFont typeface="Arial" panose="020B0604020202020204" pitchFamily="34" charset="0"/>
              <a:buChar char="•"/>
            </a:pPr>
            <a:r>
              <a:rPr lang="it-IT" sz="2400" dirty="0">
                <a:solidFill>
                  <a:schemeClr val="tx1"/>
                </a:solidFill>
              </a:rPr>
              <a:t>m</a:t>
            </a:r>
            <a:r>
              <a:rPr lang="it-IT" sz="2400" dirty="0" smtClean="0">
                <a:solidFill>
                  <a:schemeClr val="tx1"/>
                </a:solidFill>
              </a:rPr>
              <a:t>ancanza analisi costi-benefici o altre valutazioni su efficacia qualitativa</a:t>
            </a:r>
            <a:endParaRPr lang="it-IT" sz="2400" dirty="0">
              <a:solidFill>
                <a:schemeClr val="tx1"/>
              </a:solidFill>
            </a:endParaRPr>
          </a:p>
          <a:p>
            <a:pPr marL="457200" indent="-457200">
              <a:lnSpc>
                <a:spcPct val="150000"/>
              </a:lnSpc>
              <a:spcAft>
                <a:spcPts val="1200"/>
              </a:spcAft>
              <a:buFont typeface="Arial" panose="020B0604020202020204" pitchFamily="34" charset="0"/>
              <a:buChar char="•"/>
            </a:pPr>
            <a:r>
              <a:rPr lang="it-IT" sz="2400" dirty="0" smtClean="0">
                <a:solidFill>
                  <a:schemeClr val="tx1"/>
                </a:solidFill>
              </a:rPr>
              <a:t>mancanza di quadro programmatorio </a:t>
            </a:r>
            <a:r>
              <a:rPr lang="it-IT" sz="2000" i="1" dirty="0" smtClean="0">
                <a:solidFill>
                  <a:schemeClr val="tx1"/>
                </a:solidFill>
              </a:rPr>
              <a:t>(vedi Documento di Pianificazione Pluriennale previsto dal D.lgs.228  del 2011)</a:t>
            </a:r>
            <a:endParaRPr lang="it-IT" sz="2000" i="1" dirty="0">
              <a:solidFill>
                <a:schemeClr val="tx1"/>
              </a:solidFill>
            </a:endParaRPr>
          </a:p>
        </p:txBody>
      </p:sp>
      <p:sp>
        <p:nvSpPr>
          <p:cNvPr id="13" name="Freccia in giù 12"/>
          <p:cNvSpPr/>
          <p:nvPr/>
        </p:nvSpPr>
        <p:spPr>
          <a:xfrm>
            <a:off x="4067944" y="5157207"/>
            <a:ext cx="720080" cy="36177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CasellaDiTesto 13"/>
          <p:cNvSpPr txBox="1"/>
          <p:nvPr/>
        </p:nvSpPr>
        <p:spPr>
          <a:xfrm>
            <a:off x="395536" y="5593751"/>
            <a:ext cx="84969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defPPr>
              <a:defRPr lang="it-IT"/>
            </a:defPPr>
            <a:lvl1pPr algn="ctr">
              <a:defRPr sz="2400" b="1" i="1">
                <a:solidFill>
                  <a:srgbClr val="FF0000"/>
                </a:solidFill>
                <a:latin typeface="Segoe UI" panose="020B0502040204020203" pitchFamily="34" charset="0"/>
                <a:ea typeface="Segoe UI" panose="020B0502040204020203" pitchFamily="34" charset="0"/>
                <a:cs typeface="Segoe UI" panose="020B0502040204020203" pitchFamily="34" charset="0"/>
              </a:defRPr>
            </a:lvl1pPr>
          </a:lstStyle>
          <a:p>
            <a:r>
              <a:rPr lang="it-IT" dirty="0"/>
              <a:t>..una volta </a:t>
            </a:r>
            <a:r>
              <a:rPr lang="it-IT" dirty="0" smtClean="0"/>
              <a:t>partita, </a:t>
            </a:r>
            <a:r>
              <a:rPr lang="it-IT" dirty="0"/>
              <a:t>la </a:t>
            </a:r>
            <a:r>
              <a:rPr lang="it-IT" dirty="0" smtClean="0"/>
              <a:t>spesa inefficace non </a:t>
            </a:r>
            <a:r>
              <a:rPr lang="it-IT" dirty="0"/>
              <a:t>è </a:t>
            </a:r>
            <a:r>
              <a:rPr lang="it-IT" dirty="0" smtClean="0"/>
              <a:t>recuperabile</a:t>
            </a:r>
            <a:endParaRPr lang="it-IT" dirty="0"/>
          </a:p>
        </p:txBody>
      </p:sp>
      <p:sp>
        <p:nvSpPr>
          <p:cNvPr id="8" name="CasellaDiTesto 7"/>
          <p:cNvSpPr txBox="1"/>
          <p:nvPr/>
        </p:nvSpPr>
        <p:spPr>
          <a:xfrm>
            <a:off x="395536" y="4620775"/>
            <a:ext cx="84969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defPPr>
              <a:defRPr lang="it-IT"/>
            </a:defPPr>
            <a:lvl1pPr algn="ctr">
              <a:defRPr b="1" i="1">
                <a:solidFill>
                  <a:srgbClr val="FF0000"/>
                </a:solidFill>
                <a:latin typeface="Segoe UI" panose="020B0502040204020203" pitchFamily="34" charset="0"/>
                <a:ea typeface="Segoe UI" panose="020B0502040204020203" pitchFamily="34" charset="0"/>
                <a:cs typeface="Segoe UI" panose="020B0502040204020203" pitchFamily="34" charset="0"/>
              </a:defRPr>
            </a:lvl1pPr>
          </a:lstStyle>
          <a:p>
            <a:r>
              <a:rPr lang="it-IT" dirty="0">
                <a:solidFill>
                  <a:schemeClr val="tx1"/>
                </a:solidFill>
              </a:rPr>
              <a:t>«..la scelta dei progetti è stata del tutto casuale»</a:t>
            </a:r>
          </a:p>
        </p:txBody>
      </p:sp>
      <p:sp>
        <p:nvSpPr>
          <p:cNvPr id="9" name="Freccia in giù 8"/>
          <p:cNvSpPr/>
          <p:nvPr/>
        </p:nvSpPr>
        <p:spPr>
          <a:xfrm>
            <a:off x="4067944" y="4184231"/>
            <a:ext cx="720080" cy="3617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 xmlns:p14="http://schemas.microsoft.com/office/powerpoint/2010/main" val="196530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260648"/>
            <a:ext cx="8136904" cy="707886"/>
          </a:xfrm>
          <a:prstGeom prst="rect">
            <a:avLst/>
          </a:prstGeom>
          <a:noFill/>
        </p:spPr>
        <p:txBody>
          <a:bodyPr wrap="square" rtlCol="0">
            <a:spAutoFit/>
          </a:bodyPr>
          <a:lstStyle/>
          <a:p>
            <a:r>
              <a:rPr lang="it-IT" sz="4000" dirty="0" smtClean="0">
                <a:latin typeface="Baker Signet Std" pitchFamily="34" charset="0"/>
                <a:ea typeface="Segoe UI" panose="020B0502040204020203" pitchFamily="34" charset="0"/>
                <a:cs typeface="Segoe UI" panose="020B0502040204020203" pitchFamily="34" charset="0"/>
              </a:rPr>
              <a:t>Investimenti: una spesa di qualità</a:t>
            </a:r>
            <a:endParaRPr lang="it-IT" sz="4000" i="1" dirty="0">
              <a:latin typeface="Baker Signet Std" pitchFamily="34" charset="0"/>
              <a:ea typeface="Segoe UI" panose="020B0502040204020203" pitchFamily="34" charset="0"/>
              <a:cs typeface="Segoe UI" panose="020B0502040204020203" pitchFamily="34" charset="0"/>
            </a:endParaRPr>
          </a:p>
        </p:txBody>
      </p:sp>
      <p:sp>
        <p:nvSpPr>
          <p:cNvPr id="3" name="Rettangolo 2"/>
          <p:cNvSpPr/>
          <p:nvPr/>
        </p:nvSpPr>
        <p:spPr>
          <a:xfrm>
            <a:off x="359532" y="1116608"/>
            <a:ext cx="8604956" cy="46863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it-IT"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Presupposti</a:t>
            </a:r>
          </a:p>
          <a:p>
            <a:pPr marL="457200" indent="-457200">
              <a:lnSpc>
                <a:spcPct val="150000"/>
              </a:lnSpc>
              <a:buFont typeface="Arial" panose="020B0604020202020204" pitchFamily="34" charset="0"/>
              <a:buChar char="•"/>
            </a:pPr>
            <a:r>
              <a:rPr lang="it-IT" sz="2600" b="1" dirty="0">
                <a:solidFill>
                  <a:schemeClr val="tx1"/>
                </a:solidFill>
                <a:latin typeface="Segoe UI" panose="020B0502040204020203" pitchFamily="34" charset="0"/>
                <a:ea typeface="Segoe UI" panose="020B0502040204020203" pitchFamily="34" charset="0"/>
                <a:cs typeface="Segoe UI" panose="020B0502040204020203" pitchFamily="34" charset="0"/>
              </a:rPr>
              <a:t>Programmazione coerente con la strategia</a:t>
            </a:r>
          </a:p>
          <a:p>
            <a:pPr marL="457200" indent="-457200">
              <a:lnSpc>
                <a:spcPct val="150000"/>
              </a:lnSpc>
              <a:buFont typeface="Arial" panose="020B0604020202020204" pitchFamily="34" charset="0"/>
              <a:buChar char="•"/>
            </a:pPr>
            <a:r>
              <a:rPr lang="it-IT" sz="2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Risorse certe e di lungo periodo</a:t>
            </a:r>
          </a:p>
          <a:p>
            <a:pPr marL="457200" indent="-457200">
              <a:lnSpc>
                <a:spcPct val="150000"/>
              </a:lnSpc>
              <a:buFont typeface="Arial" panose="020B0604020202020204" pitchFamily="34" charset="0"/>
              <a:buChar char="•"/>
            </a:pPr>
            <a:r>
              <a:rPr lang="it-IT" sz="2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Regole </a:t>
            </a:r>
            <a:r>
              <a:rPr lang="it-IT" sz="2600" b="1" dirty="0">
                <a:solidFill>
                  <a:schemeClr val="tx1"/>
                </a:solidFill>
                <a:latin typeface="Segoe UI" panose="020B0502040204020203" pitchFamily="34" charset="0"/>
                <a:ea typeface="Segoe UI" panose="020B0502040204020203" pitchFamily="34" charset="0"/>
                <a:cs typeface="Segoe UI" panose="020B0502040204020203" pitchFamily="34" charset="0"/>
              </a:rPr>
              <a:t>e </a:t>
            </a:r>
            <a:r>
              <a:rPr lang="it-IT" sz="2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procedure </a:t>
            </a:r>
            <a:r>
              <a:rPr lang="it-IT" sz="2600" b="1" dirty="0">
                <a:solidFill>
                  <a:schemeClr val="tx1"/>
                </a:solidFill>
                <a:latin typeface="Segoe UI" panose="020B0502040204020203" pitchFamily="34" charset="0"/>
                <a:ea typeface="Segoe UI" panose="020B0502040204020203" pitchFamily="34" charset="0"/>
                <a:cs typeface="Segoe UI" panose="020B0502040204020203" pitchFamily="34" charset="0"/>
              </a:rPr>
              <a:t>di </a:t>
            </a:r>
            <a:r>
              <a:rPr lang="it-IT" sz="2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spesa chiare e stabili</a:t>
            </a:r>
          </a:p>
          <a:p>
            <a:pPr marL="342900" indent="-342900">
              <a:lnSpc>
                <a:spcPct val="150000"/>
              </a:lnSpc>
              <a:buFont typeface="Arial" panose="020B0604020202020204" pitchFamily="34" charset="0"/>
              <a:buChar char="•"/>
            </a:pPr>
            <a:r>
              <a:rPr lang="it-IT" sz="2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Valutazione in termini di:  </a:t>
            </a:r>
            <a:endParaRPr lang="it-IT" sz="2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50000"/>
              </a:lnSpc>
              <a:buFont typeface="Courier New" panose="02070309020205020404" pitchFamily="49" charset="0"/>
              <a:buChar char="o"/>
            </a:pPr>
            <a:r>
              <a:rPr lang="it-IT" b="1" dirty="0">
                <a:solidFill>
                  <a:schemeClr val="tx1"/>
                </a:solidFill>
                <a:latin typeface="Segoe UI" panose="020B0502040204020203" pitchFamily="34" charset="0"/>
                <a:ea typeface="Segoe UI" panose="020B0502040204020203" pitchFamily="34" charset="0"/>
                <a:cs typeface="Segoe UI" panose="020B0502040204020203" pitchFamily="34" charset="0"/>
              </a:rPr>
              <a:t>Utilità </a:t>
            </a:r>
            <a:r>
              <a:rPr lang="it-IT"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sociale </a:t>
            </a:r>
            <a:r>
              <a:rPr lang="it-IT" sz="1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soddisfa domanda e risponde a obiettivi</a:t>
            </a:r>
            <a:endParaRPr lang="it-IT" sz="1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50000"/>
              </a:lnSpc>
              <a:buFont typeface="Courier New" panose="02070309020205020404" pitchFamily="49" charset="0"/>
              <a:buChar char="o"/>
            </a:pPr>
            <a:r>
              <a:rPr lang="it-IT"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Realizzabilità </a:t>
            </a:r>
            <a:r>
              <a:rPr lang="it-IT" sz="1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soluzione progettuale migliore valutando costi/benefici</a:t>
            </a:r>
            <a:endParaRPr lang="it-IT" sz="1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50000"/>
              </a:lnSpc>
              <a:buFont typeface="Courier New" panose="02070309020205020404" pitchFamily="49" charset="0"/>
              <a:buChar char="o"/>
            </a:pPr>
            <a:r>
              <a:rPr lang="it-IT"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Sostenibilità </a:t>
            </a:r>
            <a:r>
              <a:rPr lang="it-IT" sz="1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finanziaria</a:t>
            </a:r>
            <a:endParaRPr lang="it-IT" sz="1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135152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467544"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136904" cy="830997"/>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Legge di </a:t>
            </a:r>
            <a:r>
              <a:rPr lang="it-IT" dirty="0" smtClean="0"/>
              <a:t>contabilità - art. </a:t>
            </a:r>
            <a:r>
              <a:rPr lang="it-IT" dirty="0"/>
              <a:t>30 </a:t>
            </a:r>
          </a:p>
        </p:txBody>
      </p:sp>
      <p:grpSp>
        <p:nvGrpSpPr>
          <p:cNvPr id="4" name="Gruppo 3"/>
          <p:cNvGrpSpPr/>
          <p:nvPr/>
        </p:nvGrpSpPr>
        <p:grpSpPr>
          <a:xfrm>
            <a:off x="395536" y="980728"/>
            <a:ext cx="8424936" cy="5760640"/>
            <a:chOff x="395536" y="980728"/>
            <a:chExt cx="8424936" cy="5760640"/>
          </a:xfrm>
        </p:grpSpPr>
        <p:graphicFrame>
          <p:nvGraphicFramePr>
            <p:cNvPr id="2" name="Diagramma 1"/>
            <p:cNvGraphicFramePr/>
            <p:nvPr>
              <p:extLst>
                <p:ext uri="{D42A27DB-BD31-4B8C-83A1-F6EECF244321}">
                  <p14:modId xmlns="" xmlns:p14="http://schemas.microsoft.com/office/powerpoint/2010/main" val="1146266273"/>
                </p:ext>
              </p:extLst>
            </p:nvPr>
          </p:nvGraphicFramePr>
          <p:xfrm>
            <a:off x="395536" y="980728"/>
            <a:ext cx="84249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e 2"/>
            <p:cNvSpPr/>
            <p:nvPr/>
          </p:nvSpPr>
          <p:spPr>
            <a:xfrm>
              <a:off x="827584" y="2708920"/>
              <a:ext cx="360040"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827584" y="3213000"/>
              <a:ext cx="36004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7" name="Ovale 6"/>
            <p:cNvSpPr/>
            <p:nvPr/>
          </p:nvSpPr>
          <p:spPr>
            <a:xfrm>
              <a:off x="827584" y="1916832"/>
              <a:ext cx="36004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827584" y="4941192"/>
              <a:ext cx="360040" cy="21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827584" y="5445248"/>
              <a:ext cx="360040" cy="21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827584" y="5877296"/>
              <a:ext cx="36004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827584" y="6309320"/>
              <a:ext cx="36004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 xmlns:p14="http://schemas.microsoft.com/office/powerpoint/2010/main" val="2642615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0" y="5947544"/>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 Una spesa </a:t>
            </a:r>
            <a:r>
              <a:rPr lang="it-IT" sz="4800" i="1" dirty="0" smtClean="0">
                <a:latin typeface="Baker Signet Std" pitchFamily="34" charset="0"/>
                <a:ea typeface="Segoe UI" panose="020B0502040204020203" pitchFamily="34" charset="0"/>
                <a:cs typeface="Segoe UI" panose="020B0502040204020203" pitchFamily="34" charset="0"/>
              </a:rPr>
              <a:t>ben informata</a:t>
            </a:r>
            <a:endParaRPr lang="it-IT" sz="4800" i="1" dirty="0">
              <a:latin typeface="Baker Signet Std" pitchFamily="34" charset="0"/>
              <a:ea typeface="Segoe UI" panose="020B0502040204020203" pitchFamily="34" charset="0"/>
              <a:cs typeface="Segoe UI" panose="020B0502040204020203" pitchFamily="34" charset="0"/>
            </a:endParaRPr>
          </a:p>
        </p:txBody>
      </p:sp>
      <p:sp>
        <p:nvSpPr>
          <p:cNvPr id="16" name="Rettangolo 15"/>
          <p:cNvSpPr/>
          <p:nvPr/>
        </p:nvSpPr>
        <p:spPr>
          <a:xfrm>
            <a:off x="3383868" y="1124744"/>
            <a:ext cx="1944216" cy="49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white"/>
                </a:solidFill>
                <a:effectLst/>
                <a:uLnTx/>
                <a:uFillTx/>
                <a:latin typeface="Calibri"/>
                <a:ea typeface="+mn-ea"/>
                <a:cs typeface="+mn-cs"/>
              </a:rPr>
              <a:t>Strategia</a:t>
            </a: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ttangolo 16"/>
          <p:cNvSpPr/>
          <p:nvPr/>
        </p:nvSpPr>
        <p:spPr>
          <a:xfrm>
            <a:off x="6516216" y="5517232"/>
            <a:ext cx="1944216" cy="49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white"/>
                </a:solidFill>
                <a:effectLst/>
                <a:uLnTx/>
                <a:uFillTx/>
                <a:latin typeface="Calibri"/>
                <a:ea typeface="+mn-ea"/>
                <a:cs typeface="+mn-cs"/>
              </a:rPr>
              <a:t>Scelta</a:t>
            </a: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ettangolo 17"/>
          <p:cNvSpPr/>
          <p:nvPr/>
        </p:nvSpPr>
        <p:spPr>
          <a:xfrm>
            <a:off x="251520" y="5517232"/>
            <a:ext cx="1944216" cy="49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white"/>
                </a:solidFill>
                <a:effectLst/>
                <a:uLnTx/>
                <a:uFillTx/>
                <a:latin typeface="Calibri"/>
                <a:ea typeface="+mn-ea"/>
                <a:cs typeface="+mn-cs"/>
              </a:rPr>
              <a:t>Informazione</a:t>
            </a: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3" name="Gruppo 22"/>
          <p:cNvGrpSpPr/>
          <p:nvPr/>
        </p:nvGrpSpPr>
        <p:grpSpPr>
          <a:xfrm>
            <a:off x="1800801" y="1696199"/>
            <a:ext cx="5074344" cy="5049501"/>
            <a:chOff x="1800801" y="1696199"/>
            <a:chExt cx="5074344" cy="5049501"/>
          </a:xfrm>
        </p:grpSpPr>
        <p:sp>
          <p:nvSpPr>
            <p:cNvPr id="24" name="Figura a mano libera 23"/>
            <p:cNvSpPr/>
            <p:nvPr/>
          </p:nvSpPr>
          <p:spPr>
            <a:xfrm>
              <a:off x="2250145" y="1965797"/>
              <a:ext cx="4355043" cy="4355043"/>
            </a:xfrm>
            <a:custGeom>
              <a:avLst/>
              <a:gdLst>
                <a:gd name="connsiteX0" fmla="*/ 2177521 w 4355043"/>
                <a:gd name="connsiteY0" fmla="*/ 0 h 4355043"/>
                <a:gd name="connsiteX1" fmla="*/ 4063310 w 4355043"/>
                <a:gd name="connsiteY1" fmla="*/ 1088761 h 4355043"/>
                <a:gd name="connsiteX2" fmla="*/ 4063310 w 4355043"/>
                <a:gd name="connsiteY2" fmla="*/ 3266283 h 4355043"/>
                <a:gd name="connsiteX3" fmla="*/ 2177522 w 4355043"/>
                <a:gd name="connsiteY3" fmla="*/ 2177522 h 4355043"/>
                <a:gd name="connsiteX4" fmla="*/ 2177521 w 4355043"/>
                <a:gd name="connsiteY4" fmla="*/ 0 h 435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043" h="4355043">
                  <a:moveTo>
                    <a:pt x="2177521" y="0"/>
                  </a:moveTo>
                  <a:cubicBezTo>
                    <a:pt x="2955475" y="0"/>
                    <a:pt x="3674334" y="415033"/>
                    <a:pt x="4063310" y="1088761"/>
                  </a:cubicBezTo>
                  <a:cubicBezTo>
                    <a:pt x="4452287" y="1762489"/>
                    <a:pt x="4452287" y="2592555"/>
                    <a:pt x="4063310" y="3266283"/>
                  </a:cubicBezTo>
                  <a:lnTo>
                    <a:pt x="2177522" y="2177522"/>
                  </a:lnTo>
                  <a:cubicBezTo>
                    <a:pt x="2177522" y="1451681"/>
                    <a:pt x="2177521" y="725841"/>
                    <a:pt x="2177521" y="0"/>
                  </a:cubicBezTo>
                  <a:close/>
                </a:path>
              </a:pathLst>
            </a:cu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txBody>
            <a:bodyPr spcFirstLastPara="0" vert="horz" wrap="none" lIns="2316802" tIns="944444" rIns="526049" bIns="2157635" numCol="1" spcCol="1270" anchor="ctr" anchorCtr="0">
              <a:noAutofit/>
            </a:bodyPr>
            <a:lstStyle/>
            <a:p>
              <a:pPr marL="0" marR="0" lvl="0" indent="0" defTabSz="755650" eaLnBrk="1" fontAlgn="auto" latinLnBrk="0" hangingPunct="1">
                <a:lnSpc>
                  <a:spcPct val="90000"/>
                </a:lnSpc>
                <a:spcBef>
                  <a:spcPts val="0"/>
                </a:spcBef>
                <a:spcAft>
                  <a:spcPct val="35000"/>
                </a:spcAft>
                <a:buClrTx/>
                <a:buSzTx/>
                <a:buFontTx/>
                <a:buNone/>
                <a:tabLst/>
                <a:defRPr/>
              </a:pPr>
              <a:r>
                <a:rPr kumimoji="0" lang="it-IT" sz="20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Programmazione</a:t>
              </a:r>
            </a:p>
          </p:txBody>
        </p:sp>
        <p:sp>
          <p:nvSpPr>
            <p:cNvPr id="25" name="Figura a mano libera 24"/>
            <p:cNvSpPr/>
            <p:nvPr/>
          </p:nvSpPr>
          <p:spPr>
            <a:xfrm>
              <a:off x="2160452" y="2121334"/>
              <a:ext cx="4355043" cy="4355043"/>
            </a:xfrm>
            <a:custGeom>
              <a:avLst/>
              <a:gdLst>
                <a:gd name="connsiteX0" fmla="*/ 4063310 w 4355043"/>
                <a:gd name="connsiteY0" fmla="*/ 3266282 h 4355043"/>
                <a:gd name="connsiteX1" fmla="*/ 2177521 w 4355043"/>
                <a:gd name="connsiteY1" fmla="*/ 4355043 h 4355043"/>
                <a:gd name="connsiteX2" fmla="*/ 291732 w 4355043"/>
                <a:gd name="connsiteY2" fmla="*/ 3266282 h 4355043"/>
                <a:gd name="connsiteX3" fmla="*/ 2177522 w 4355043"/>
                <a:gd name="connsiteY3" fmla="*/ 2177522 h 4355043"/>
                <a:gd name="connsiteX4" fmla="*/ 4063310 w 4355043"/>
                <a:gd name="connsiteY4" fmla="*/ 3266282 h 435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043" h="4355043">
                  <a:moveTo>
                    <a:pt x="4063310" y="3266282"/>
                  </a:moveTo>
                  <a:cubicBezTo>
                    <a:pt x="3674333" y="3940010"/>
                    <a:pt x="2955474" y="4355043"/>
                    <a:pt x="2177521" y="4355043"/>
                  </a:cubicBezTo>
                  <a:cubicBezTo>
                    <a:pt x="1399567" y="4355043"/>
                    <a:pt x="680708" y="3940010"/>
                    <a:pt x="291732" y="3266282"/>
                  </a:cubicBezTo>
                  <a:lnTo>
                    <a:pt x="2177522" y="2177522"/>
                  </a:lnTo>
                  <a:lnTo>
                    <a:pt x="4063310" y="3266282"/>
                  </a:lnTo>
                  <a:close/>
                </a:path>
              </a:pathLst>
            </a:cu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txBody>
            <a:bodyPr spcFirstLastPara="0" vert="horz" wrap="none" lIns="1058505" tIns="2847184" rIns="1006659" bIns="410433"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it-IT" sz="20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Monitoraggio</a:t>
              </a:r>
            </a:p>
          </p:txBody>
        </p:sp>
        <p:sp>
          <p:nvSpPr>
            <p:cNvPr id="26" name="Figura a mano libera 25"/>
            <p:cNvSpPr/>
            <p:nvPr/>
          </p:nvSpPr>
          <p:spPr>
            <a:xfrm>
              <a:off x="2070758" y="1965797"/>
              <a:ext cx="4355043" cy="4355043"/>
            </a:xfrm>
            <a:custGeom>
              <a:avLst/>
              <a:gdLst>
                <a:gd name="connsiteX0" fmla="*/ 291733 w 4355043"/>
                <a:gd name="connsiteY0" fmla="*/ 3266282 h 4355043"/>
                <a:gd name="connsiteX1" fmla="*/ 291733 w 4355043"/>
                <a:gd name="connsiteY1" fmla="*/ 1088760 h 4355043"/>
                <a:gd name="connsiteX2" fmla="*/ 2177522 w 4355043"/>
                <a:gd name="connsiteY2" fmla="*/ -1 h 4355043"/>
                <a:gd name="connsiteX3" fmla="*/ 2177522 w 4355043"/>
                <a:gd name="connsiteY3" fmla="*/ 2177522 h 4355043"/>
                <a:gd name="connsiteX4" fmla="*/ 291733 w 4355043"/>
                <a:gd name="connsiteY4" fmla="*/ 3266282 h 435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043" h="4355043">
                  <a:moveTo>
                    <a:pt x="291733" y="3266282"/>
                  </a:moveTo>
                  <a:cubicBezTo>
                    <a:pt x="-97244" y="2592554"/>
                    <a:pt x="-97244" y="1762488"/>
                    <a:pt x="291733" y="1088760"/>
                  </a:cubicBezTo>
                  <a:cubicBezTo>
                    <a:pt x="680710" y="415032"/>
                    <a:pt x="1399569" y="-1"/>
                    <a:pt x="2177522" y="-1"/>
                  </a:cubicBezTo>
                  <a:lnTo>
                    <a:pt x="2177522" y="2177522"/>
                  </a:lnTo>
                  <a:lnTo>
                    <a:pt x="291733" y="3266282"/>
                  </a:lnTo>
                  <a:close/>
                </a:path>
              </a:pathLst>
            </a:cu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txBody>
            <a:bodyPr spcFirstLastPara="0" vert="horz" wrap="none" lIns="526050" tIns="944444" rIns="2316801" bIns="2157635" numCol="1" spcCol="1270" anchor="ctr" anchorCtr="0">
              <a:noAutofit/>
            </a:bodyPr>
            <a:lstStyle/>
            <a:p>
              <a:pPr marL="0" marR="0" lvl="0" indent="0" defTabSz="755650" eaLnBrk="1" fontAlgn="auto" latinLnBrk="0" hangingPunct="1">
                <a:lnSpc>
                  <a:spcPct val="90000"/>
                </a:lnSpc>
                <a:spcBef>
                  <a:spcPts val="0"/>
                </a:spcBef>
                <a:spcAft>
                  <a:spcPct val="35000"/>
                </a:spcAft>
                <a:buClrTx/>
                <a:buSzTx/>
                <a:buFontTx/>
                <a:buNone/>
                <a:tabLst/>
                <a:defRPr/>
              </a:pPr>
              <a:r>
                <a:rPr kumimoji="0" lang="it-IT" sz="20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Valutazione</a:t>
              </a:r>
            </a:p>
          </p:txBody>
        </p:sp>
        <p:sp>
          <p:nvSpPr>
            <p:cNvPr id="27" name="Freccia ad arco 26"/>
            <p:cNvSpPr/>
            <p:nvPr/>
          </p:nvSpPr>
          <p:spPr>
            <a:xfrm>
              <a:off x="1980906" y="1696199"/>
              <a:ext cx="4894239" cy="489423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p:spPr>
        </p:sp>
        <p:sp>
          <p:nvSpPr>
            <p:cNvPr id="28" name="Freccia ad arco 27"/>
            <p:cNvSpPr/>
            <p:nvPr/>
          </p:nvSpPr>
          <p:spPr>
            <a:xfrm>
              <a:off x="1890854" y="1851461"/>
              <a:ext cx="4894239" cy="489423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p:spPr>
        </p:sp>
        <p:sp>
          <p:nvSpPr>
            <p:cNvPr id="29" name="Freccia ad arco 28"/>
            <p:cNvSpPr/>
            <p:nvPr/>
          </p:nvSpPr>
          <p:spPr>
            <a:xfrm>
              <a:off x="1800801" y="1696199"/>
              <a:ext cx="4894239" cy="489423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p:spPr>
        </p:sp>
      </p:grpSp>
    </p:spTree>
    <p:extLst>
      <p:ext uri="{BB962C8B-B14F-4D97-AF65-F5344CB8AC3E}">
        <p14:creationId xmlns="" xmlns:p14="http://schemas.microsoft.com/office/powerpoint/2010/main" val="118863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bwMode="auto">
          <a:xfrm>
            <a:off x="0" y="5974928"/>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 Programmazione finanziaria</a:t>
            </a:r>
            <a:endParaRPr lang="it-IT" sz="4800" i="1" dirty="0">
              <a:latin typeface="Baker Signet Std" pitchFamily="34" charset="0"/>
              <a:ea typeface="Segoe UI" panose="020B0502040204020203" pitchFamily="34" charset="0"/>
              <a:cs typeface="Segoe UI" panose="020B0502040204020203" pitchFamily="34" charset="0"/>
            </a:endParaRPr>
          </a:p>
        </p:txBody>
      </p:sp>
      <p:sp>
        <p:nvSpPr>
          <p:cNvPr id="42" name="Rettangolo 41"/>
          <p:cNvSpPr/>
          <p:nvPr/>
        </p:nvSpPr>
        <p:spPr>
          <a:xfrm>
            <a:off x="431032" y="1052736"/>
            <a:ext cx="8101408" cy="1477328"/>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it-IT" sz="2000" b="0" i="1" u="none" strike="noStrike" kern="0" cap="none" spc="0" normalizeH="0" baseline="0" noProof="0" dirty="0">
                <a:ln>
                  <a:noFill/>
                </a:ln>
                <a:solidFill>
                  <a:srgbClr val="1F497D">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Alla programmazione degli investimenti e delle opere pubbliche è indispensabile associare una programmazione finanziaria delle risorse ad esse </a:t>
            </a:r>
            <a:r>
              <a:rPr kumimoji="0" lang="it-IT" sz="2000" b="0" i="1" u="none" strike="noStrike" kern="0" cap="none" spc="0" normalizeH="0" baseline="0" noProof="0" dirty="0" smtClean="0">
                <a:ln>
                  <a:noFill/>
                </a:ln>
                <a:solidFill>
                  <a:srgbClr val="1F497D">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destinate</a:t>
            </a:r>
            <a:r>
              <a:rPr kumimoji="0" lang="it-IT" sz="2000" b="0" i="1" u="none" strike="noStrike" kern="0" cap="none" spc="0" normalizeH="0" noProof="0" dirty="0" smtClean="0">
                <a:ln>
                  <a:noFill/>
                </a:ln>
                <a:solidFill>
                  <a:srgbClr val="1F497D">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it-IT" sz="2000" b="0" i="1" u="none" strike="noStrike" kern="0" cap="none" spc="0" normalizeH="0" baseline="0" noProof="0" dirty="0" smtClean="0">
                <a:ln>
                  <a:noFill/>
                </a:ln>
                <a:solidFill>
                  <a:srgbClr val="1F497D">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definito chiaramente con l’art.22-bis della 196/09</a:t>
            </a:r>
            <a:endParaRPr kumimoji="0" lang="it-IT" sz="2000" b="0" i="1" u="none" strike="noStrike" kern="0" cap="none" spc="0" normalizeH="0" baseline="0" noProof="0" dirty="0">
              <a:ln>
                <a:noFill/>
              </a:ln>
              <a:solidFill>
                <a:srgbClr val="1F497D">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 name="Rettangolo 42"/>
          <p:cNvSpPr/>
          <p:nvPr/>
        </p:nvSpPr>
        <p:spPr>
          <a:xfrm>
            <a:off x="539552" y="2697972"/>
            <a:ext cx="8064896" cy="1154162"/>
          </a:xfrm>
          <a:prstGeom prst="rect">
            <a:avLst/>
          </a:prstGeom>
          <a:noFill/>
        </p:spPr>
        <p:txBody>
          <a:bodyPr wrap="square" rtlCol="0">
            <a:spAutoFit/>
          </a:bodyPr>
          <a:lstStyle/>
          <a:p>
            <a:pPr eaLnBrk="1" fontAlgn="auto" hangingPunct="1">
              <a:lnSpc>
                <a:spcPct val="150000"/>
              </a:lnSpc>
              <a:spcBef>
                <a:spcPts val="0"/>
              </a:spcBef>
              <a:spcAft>
                <a:spcPts val="0"/>
              </a:spcAft>
            </a:pPr>
            <a:r>
              <a:rPr lang="it-IT"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Art. 22-bis, L. 196/09  </a:t>
            </a:r>
            <a:r>
              <a:rPr lang="it-IT"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superamento</a:t>
            </a:r>
            <a:r>
              <a:rPr lang="it-IT"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it-IT" sz="22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mero</a:t>
            </a:r>
            <a:r>
              <a:rPr lang="it-IT"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it-IT" sz="22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approccio incrementale alla formazione del disegno di legge di bilancio </a:t>
            </a:r>
          </a:p>
        </p:txBody>
      </p:sp>
      <p:cxnSp>
        <p:nvCxnSpPr>
          <p:cNvPr id="44" name="Connettore 2 43"/>
          <p:cNvCxnSpPr/>
          <p:nvPr/>
        </p:nvCxnSpPr>
        <p:spPr>
          <a:xfrm>
            <a:off x="1780704" y="3861048"/>
            <a:ext cx="0" cy="2585077"/>
          </a:xfrm>
          <a:prstGeom prst="straightConnector1">
            <a:avLst/>
          </a:prstGeom>
          <a:noFill/>
          <a:ln w="76200" cap="flat" cmpd="sng" algn="ctr">
            <a:solidFill>
              <a:srgbClr val="4F81BD">
                <a:shade val="95000"/>
                <a:satMod val="105000"/>
              </a:srgbClr>
            </a:solidFill>
            <a:prstDash val="solid"/>
            <a:tailEnd type="arrow"/>
          </a:ln>
          <a:effectLst/>
        </p:spPr>
      </p:cxnSp>
      <p:sp>
        <p:nvSpPr>
          <p:cNvPr id="45" name="Ovale 44"/>
          <p:cNvSpPr/>
          <p:nvPr/>
        </p:nvSpPr>
        <p:spPr>
          <a:xfrm>
            <a:off x="1636688" y="3949025"/>
            <a:ext cx="288032" cy="144016"/>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rgbClr val="1F497D">
                  <a:lumMod val="75000"/>
                </a:srgbClr>
              </a:solidFill>
              <a:effectLst/>
              <a:uLnTx/>
              <a:uFillTx/>
              <a:latin typeface="Calibri"/>
              <a:ea typeface="+mn-ea"/>
              <a:cs typeface="+mn-cs"/>
            </a:endParaRPr>
          </a:p>
        </p:txBody>
      </p:sp>
      <p:sp>
        <p:nvSpPr>
          <p:cNvPr id="46" name="CasellaDiTesto 45"/>
          <p:cNvSpPr txBox="1"/>
          <p:nvPr/>
        </p:nvSpPr>
        <p:spPr>
          <a:xfrm>
            <a:off x="2015716" y="3820978"/>
            <a:ext cx="6696236" cy="400110"/>
          </a:xfrm>
          <a:prstGeom prst="rect">
            <a:avLst/>
          </a:prstGeom>
          <a:noFill/>
        </p:spPr>
        <p:txBody>
          <a:bodyPr wrap="square" rtlCol="0">
            <a:spAutoFit/>
          </a:bodyPr>
          <a:lstStyle/>
          <a:p>
            <a:pPr eaLnBrk="1" fontAlgn="auto" hangingPunct="1">
              <a:spcBef>
                <a:spcPts val="0"/>
              </a:spcBef>
              <a:spcAft>
                <a:spcPts val="0"/>
              </a:spcAft>
            </a:pPr>
            <a:r>
              <a:rPr lang="it-IT" sz="2000" dirty="0">
                <a:solidFill>
                  <a:srgbClr val="1F497D">
                    <a:lumMod val="75000"/>
                  </a:srgbClr>
                </a:solidFill>
                <a:latin typeface="Calibri"/>
                <a:ea typeface="+mn-ea"/>
              </a:rPr>
              <a:t>Obiettivi programmatici e cronoprogramma riforme - DEF</a:t>
            </a:r>
          </a:p>
        </p:txBody>
      </p:sp>
      <p:sp>
        <p:nvSpPr>
          <p:cNvPr id="47" name="CasellaDiTesto 46"/>
          <p:cNvSpPr txBox="1"/>
          <p:nvPr/>
        </p:nvSpPr>
        <p:spPr>
          <a:xfrm>
            <a:off x="395536" y="3836367"/>
            <a:ext cx="1224136" cy="369332"/>
          </a:xfrm>
          <a:prstGeom prst="rect">
            <a:avLst/>
          </a:prstGeom>
          <a:noFill/>
        </p:spPr>
        <p:txBody>
          <a:bodyPr wrap="square" rtlCol="0">
            <a:spAutoFit/>
          </a:bodyPr>
          <a:lstStyle/>
          <a:p>
            <a:pPr algn="r" eaLnBrk="1" fontAlgn="auto" hangingPunct="1">
              <a:spcBef>
                <a:spcPts val="0"/>
              </a:spcBef>
              <a:spcAft>
                <a:spcPts val="0"/>
              </a:spcAft>
            </a:pPr>
            <a:r>
              <a:rPr lang="it-IT" sz="1800" dirty="0" smtClean="0">
                <a:solidFill>
                  <a:srgbClr val="1F497D">
                    <a:lumMod val="75000"/>
                  </a:srgbClr>
                </a:solidFill>
                <a:latin typeface="Calibri"/>
                <a:ea typeface="+mn-ea"/>
              </a:rPr>
              <a:t>Aprile</a:t>
            </a:r>
            <a:endParaRPr lang="it-IT" sz="1800" dirty="0">
              <a:solidFill>
                <a:srgbClr val="1F497D">
                  <a:lumMod val="75000"/>
                </a:srgbClr>
              </a:solidFill>
              <a:latin typeface="Calibri"/>
              <a:ea typeface="+mn-ea"/>
            </a:endParaRPr>
          </a:p>
        </p:txBody>
      </p:sp>
      <p:sp>
        <p:nvSpPr>
          <p:cNvPr id="48" name="Ovale 47"/>
          <p:cNvSpPr/>
          <p:nvPr/>
        </p:nvSpPr>
        <p:spPr>
          <a:xfrm>
            <a:off x="1619672" y="4530017"/>
            <a:ext cx="288032" cy="144016"/>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rgbClr val="1F497D">
                  <a:lumMod val="75000"/>
                </a:srgbClr>
              </a:solidFill>
              <a:effectLst/>
              <a:uLnTx/>
              <a:uFillTx/>
              <a:latin typeface="Calibri"/>
              <a:ea typeface="+mn-ea"/>
              <a:cs typeface="+mn-cs"/>
            </a:endParaRPr>
          </a:p>
        </p:txBody>
      </p:sp>
      <p:sp>
        <p:nvSpPr>
          <p:cNvPr id="49" name="CasellaDiTesto 48"/>
          <p:cNvSpPr txBox="1"/>
          <p:nvPr/>
        </p:nvSpPr>
        <p:spPr>
          <a:xfrm>
            <a:off x="2015716" y="4305290"/>
            <a:ext cx="6696236" cy="707886"/>
          </a:xfrm>
          <a:prstGeom prst="rect">
            <a:avLst/>
          </a:prstGeom>
          <a:noFill/>
        </p:spPr>
        <p:txBody>
          <a:bodyPr wrap="square" rtlCol="0">
            <a:spAutoFit/>
          </a:bodyPr>
          <a:lstStyle/>
          <a:p>
            <a:pPr eaLnBrk="1" fontAlgn="auto" hangingPunct="1">
              <a:spcBef>
                <a:spcPts val="0"/>
              </a:spcBef>
              <a:spcAft>
                <a:spcPts val="0"/>
              </a:spcAft>
            </a:pPr>
            <a:r>
              <a:rPr lang="it-IT" sz="2000" dirty="0">
                <a:solidFill>
                  <a:srgbClr val="1F497D">
                    <a:lumMod val="75000"/>
                  </a:srgbClr>
                </a:solidFill>
                <a:latin typeface="Calibri"/>
                <a:ea typeface="+mn-ea"/>
              </a:rPr>
              <a:t>Obiettivi di spesa a legislazione vigente – </a:t>
            </a:r>
            <a:r>
              <a:rPr lang="it-IT" sz="2000" dirty="0" err="1">
                <a:solidFill>
                  <a:srgbClr val="1F497D">
                    <a:lumMod val="75000"/>
                  </a:srgbClr>
                </a:solidFill>
                <a:latin typeface="Calibri"/>
                <a:ea typeface="+mn-ea"/>
              </a:rPr>
              <a:t>d</a:t>
            </a:r>
            <a:r>
              <a:rPr lang="it-IT" sz="2000" dirty="0" err="1" smtClean="0">
                <a:solidFill>
                  <a:srgbClr val="1F497D">
                    <a:lumMod val="75000"/>
                  </a:srgbClr>
                </a:solidFill>
                <a:latin typeface="Calibri"/>
                <a:ea typeface="+mn-ea"/>
              </a:rPr>
              <a:t>PCM</a:t>
            </a:r>
            <a:r>
              <a:rPr lang="it-IT" sz="2000" dirty="0" smtClean="0">
                <a:solidFill>
                  <a:srgbClr val="1F497D">
                    <a:lumMod val="75000"/>
                  </a:srgbClr>
                </a:solidFill>
                <a:latin typeface="Calibri"/>
                <a:ea typeface="+mn-ea"/>
              </a:rPr>
              <a:t> approvato in </a:t>
            </a:r>
            <a:r>
              <a:rPr lang="it-IT" sz="2000" dirty="0" err="1" smtClean="0">
                <a:solidFill>
                  <a:srgbClr val="1F497D">
                    <a:lumMod val="75000"/>
                  </a:srgbClr>
                </a:solidFill>
                <a:latin typeface="Calibri"/>
                <a:ea typeface="+mn-ea"/>
              </a:rPr>
              <a:t>CdM</a:t>
            </a:r>
            <a:r>
              <a:rPr lang="it-IT" sz="2000" dirty="0" smtClean="0">
                <a:solidFill>
                  <a:srgbClr val="1F497D">
                    <a:lumMod val="75000"/>
                  </a:srgbClr>
                </a:solidFill>
                <a:latin typeface="Calibri"/>
                <a:ea typeface="+mn-ea"/>
              </a:rPr>
              <a:t> / </a:t>
            </a:r>
            <a:r>
              <a:rPr lang="it-IT" sz="2000" dirty="0">
                <a:solidFill>
                  <a:srgbClr val="1F497D">
                    <a:lumMod val="75000"/>
                  </a:srgbClr>
                </a:solidFill>
                <a:latin typeface="Calibri"/>
                <a:ea typeface="+mn-ea"/>
              </a:rPr>
              <a:t>c</a:t>
            </a:r>
            <a:r>
              <a:rPr lang="it-IT" sz="2000" dirty="0" smtClean="0">
                <a:solidFill>
                  <a:srgbClr val="1F497D">
                    <a:lumMod val="75000"/>
                  </a:srgbClr>
                </a:solidFill>
                <a:latin typeface="Calibri"/>
                <a:ea typeface="+mn-ea"/>
              </a:rPr>
              <a:t>ollegialità della decisione </a:t>
            </a:r>
            <a:endParaRPr lang="it-IT" sz="2000" dirty="0">
              <a:solidFill>
                <a:srgbClr val="1F497D">
                  <a:lumMod val="75000"/>
                </a:srgbClr>
              </a:solidFill>
              <a:latin typeface="Calibri"/>
              <a:ea typeface="+mn-ea"/>
            </a:endParaRPr>
          </a:p>
        </p:txBody>
      </p:sp>
      <p:sp>
        <p:nvSpPr>
          <p:cNvPr id="50" name="CasellaDiTesto 49"/>
          <p:cNvSpPr txBox="1"/>
          <p:nvPr/>
        </p:nvSpPr>
        <p:spPr>
          <a:xfrm>
            <a:off x="395536" y="4417359"/>
            <a:ext cx="1224136" cy="369332"/>
          </a:xfrm>
          <a:prstGeom prst="rect">
            <a:avLst/>
          </a:prstGeom>
          <a:noFill/>
        </p:spPr>
        <p:txBody>
          <a:bodyPr wrap="square" rtlCol="0">
            <a:spAutoFit/>
          </a:bodyPr>
          <a:lstStyle/>
          <a:p>
            <a:pPr algn="r" eaLnBrk="1" fontAlgn="auto" hangingPunct="1">
              <a:spcBef>
                <a:spcPts val="0"/>
              </a:spcBef>
              <a:spcAft>
                <a:spcPts val="0"/>
              </a:spcAft>
            </a:pPr>
            <a:r>
              <a:rPr lang="it-IT" sz="1800" dirty="0" smtClean="0">
                <a:solidFill>
                  <a:srgbClr val="1F497D">
                    <a:lumMod val="75000"/>
                  </a:srgbClr>
                </a:solidFill>
                <a:latin typeface="Calibri"/>
                <a:ea typeface="+mn-ea"/>
              </a:rPr>
              <a:t>Maggio </a:t>
            </a:r>
            <a:endParaRPr lang="it-IT" sz="1800" dirty="0">
              <a:solidFill>
                <a:srgbClr val="1F497D">
                  <a:lumMod val="75000"/>
                </a:srgbClr>
              </a:solidFill>
              <a:latin typeface="Calibri"/>
              <a:ea typeface="+mn-ea"/>
            </a:endParaRPr>
          </a:p>
        </p:txBody>
      </p:sp>
      <p:sp>
        <p:nvSpPr>
          <p:cNvPr id="51" name="Ovale 50"/>
          <p:cNvSpPr/>
          <p:nvPr/>
        </p:nvSpPr>
        <p:spPr>
          <a:xfrm>
            <a:off x="1636688" y="5198987"/>
            <a:ext cx="288032" cy="144016"/>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rgbClr val="1F497D">
                  <a:lumMod val="75000"/>
                </a:srgbClr>
              </a:solidFill>
              <a:effectLst/>
              <a:uLnTx/>
              <a:uFillTx/>
              <a:latin typeface="Calibri"/>
              <a:ea typeface="+mn-ea"/>
              <a:cs typeface="+mn-cs"/>
            </a:endParaRPr>
          </a:p>
        </p:txBody>
      </p:sp>
      <p:sp>
        <p:nvSpPr>
          <p:cNvPr id="52" name="CasellaDiTesto 51"/>
          <p:cNvSpPr txBox="1"/>
          <p:nvPr/>
        </p:nvSpPr>
        <p:spPr>
          <a:xfrm>
            <a:off x="2015716" y="5070940"/>
            <a:ext cx="6696236" cy="400110"/>
          </a:xfrm>
          <a:prstGeom prst="rect">
            <a:avLst/>
          </a:prstGeom>
          <a:noFill/>
        </p:spPr>
        <p:txBody>
          <a:bodyPr wrap="square" rtlCol="0">
            <a:spAutoFit/>
          </a:bodyPr>
          <a:lstStyle/>
          <a:p>
            <a:pPr eaLnBrk="1" fontAlgn="auto" hangingPunct="1">
              <a:spcBef>
                <a:spcPts val="0"/>
              </a:spcBef>
              <a:spcAft>
                <a:spcPts val="0"/>
              </a:spcAft>
            </a:pPr>
            <a:r>
              <a:rPr lang="it-IT" sz="2000" dirty="0">
                <a:solidFill>
                  <a:srgbClr val="1F497D">
                    <a:lumMod val="75000"/>
                  </a:srgbClr>
                </a:solidFill>
                <a:latin typeface="Calibri"/>
                <a:ea typeface="+mn-ea"/>
              </a:rPr>
              <a:t>Esplicitazione obiettivi - DDL bilancio e stabilità - DPP</a:t>
            </a:r>
          </a:p>
        </p:txBody>
      </p:sp>
      <p:sp>
        <p:nvSpPr>
          <p:cNvPr id="53" name="CasellaDiTesto 52"/>
          <p:cNvSpPr txBox="1"/>
          <p:nvPr/>
        </p:nvSpPr>
        <p:spPr>
          <a:xfrm>
            <a:off x="395536" y="5086329"/>
            <a:ext cx="1224136" cy="369332"/>
          </a:xfrm>
          <a:prstGeom prst="rect">
            <a:avLst/>
          </a:prstGeom>
          <a:noFill/>
        </p:spPr>
        <p:txBody>
          <a:bodyPr wrap="square" rtlCol="0">
            <a:spAutoFit/>
          </a:bodyPr>
          <a:lstStyle/>
          <a:p>
            <a:pPr algn="r" eaLnBrk="1" fontAlgn="auto" hangingPunct="1">
              <a:spcBef>
                <a:spcPts val="0"/>
              </a:spcBef>
              <a:spcAft>
                <a:spcPts val="0"/>
              </a:spcAft>
            </a:pPr>
            <a:r>
              <a:rPr lang="it-IT" sz="1800" dirty="0" smtClean="0">
                <a:solidFill>
                  <a:srgbClr val="1F497D">
                    <a:lumMod val="75000"/>
                  </a:srgbClr>
                </a:solidFill>
                <a:latin typeface="Calibri"/>
                <a:ea typeface="+mn-ea"/>
              </a:rPr>
              <a:t>Ottobre</a:t>
            </a:r>
            <a:endParaRPr lang="it-IT" sz="1800" dirty="0">
              <a:solidFill>
                <a:srgbClr val="1F497D">
                  <a:lumMod val="75000"/>
                </a:srgbClr>
              </a:solidFill>
              <a:latin typeface="Calibri"/>
              <a:ea typeface="+mn-ea"/>
            </a:endParaRPr>
          </a:p>
        </p:txBody>
      </p:sp>
      <p:sp>
        <p:nvSpPr>
          <p:cNvPr id="54" name="CasellaDiTesto 53"/>
          <p:cNvSpPr txBox="1"/>
          <p:nvPr/>
        </p:nvSpPr>
        <p:spPr>
          <a:xfrm>
            <a:off x="395536" y="5751547"/>
            <a:ext cx="1224136" cy="369332"/>
          </a:xfrm>
          <a:prstGeom prst="rect">
            <a:avLst/>
          </a:prstGeom>
          <a:noFill/>
        </p:spPr>
        <p:txBody>
          <a:bodyPr wrap="square" rtlCol="0">
            <a:spAutoFit/>
          </a:bodyPr>
          <a:lstStyle/>
          <a:p>
            <a:pPr algn="r" eaLnBrk="1" fontAlgn="auto" hangingPunct="1">
              <a:spcBef>
                <a:spcPts val="0"/>
              </a:spcBef>
              <a:spcAft>
                <a:spcPts val="0"/>
              </a:spcAft>
            </a:pPr>
            <a:r>
              <a:rPr lang="it-IT" sz="1800" dirty="0" smtClean="0">
                <a:solidFill>
                  <a:srgbClr val="1F497D">
                    <a:lumMod val="75000"/>
                  </a:srgbClr>
                </a:solidFill>
                <a:latin typeface="Calibri"/>
                <a:ea typeface="+mn-ea"/>
              </a:rPr>
              <a:t>Marzo</a:t>
            </a:r>
            <a:endParaRPr lang="it-IT" sz="1800" dirty="0">
              <a:solidFill>
                <a:srgbClr val="1F497D">
                  <a:lumMod val="75000"/>
                </a:srgbClr>
              </a:solidFill>
              <a:latin typeface="Calibri"/>
              <a:ea typeface="+mn-ea"/>
            </a:endParaRPr>
          </a:p>
        </p:txBody>
      </p:sp>
      <p:sp>
        <p:nvSpPr>
          <p:cNvPr id="55" name="Ovale 54"/>
          <p:cNvSpPr/>
          <p:nvPr/>
        </p:nvSpPr>
        <p:spPr>
          <a:xfrm>
            <a:off x="1636688" y="5864205"/>
            <a:ext cx="288032" cy="144016"/>
          </a:xfrm>
          <a:prstGeom prst="ellipse">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rgbClr val="1F497D">
                  <a:lumMod val="75000"/>
                </a:srgbClr>
              </a:solidFill>
              <a:effectLst/>
              <a:uLnTx/>
              <a:uFillTx/>
              <a:latin typeface="Calibri"/>
              <a:ea typeface="+mn-ea"/>
              <a:cs typeface="+mn-cs"/>
            </a:endParaRPr>
          </a:p>
        </p:txBody>
      </p:sp>
      <p:sp>
        <p:nvSpPr>
          <p:cNvPr id="56" name="CasellaDiTesto 55"/>
          <p:cNvSpPr txBox="1"/>
          <p:nvPr/>
        </p:nvSpPr>
        <p:spPr>
          <a:xfrm>
            <a:off x="2015716" y="5601434"/>
            <a:ext cx="6696236" cy="707886"/>
          </a:xfrm>
          <a:prstGeom prst="rect">
            <a:avLst/>
          </a:prstGeom>
          <a:noFill/>
        </p:spPr>
        <p:txBody>
          <a:bodyPr wrap="square" rtlCol="0">
            <a:spAutoFit/>
          </a:bodyPr>
          <a:lstStyle/>
          <a:p>
            <a:pPr eaLnBrk="1" fontAlgn="auto" hangingPunct="1">
              <a:spcBef>
                <a:spcPts val="0"/>
              </a:spcBef>
              <a:spcAft>
                <a:spcPts val="0"/>
              </a:spcAft>
            </a:pPr>
            <a:r>
              <a:rPr lang="it-IT" sz="2000" dirty="0">
                <a:solidFill>
                  <a:srgbClr val="1F497D">
                    <a:lumMod val="75000"/>
                  </a:srgbClr>
                </a:solidFill>
                <a:latin typeface="Calibri"/>
                <a:ea typeface="+mn-ea"/>
              </a:rPr>
              <a:t>Accordi MEF – Ministeri: Analisi e valutazione della spesa, monitoraggio dei risultati</a:t>
            </a:r>
          </a:p>
        </p:txBody>
      </p:sp>
      <p:sp>
        <p:nvSpPr>
          <p:cNvPr id="2" name="Rettangolo 1"/>
          <p:cNvSpPr/>
          <p:nvPr/>
        </p:nvSpPr>
        <p:spPr bwMode="auto">
          <a:xfrm>
            <a:off x="395536" y="2697972"/>
            <a:ext cx="8136904" cy="38520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 xmlns:p14="http://schemas.microsoft.com/office/powerpoint/2010/main" val="4005141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Programmazione integrata</a:t>
            </a:r>
            <a:endParaRPr lang="it-IT" sz="4800" i="1" dirty="0">
              <a:latin typeface="Baker Signet Std" pitchFamily="34" charset="0"/>
              <a:ea typeface="Segoe UI" panose="020B0502040204020203" pitchFamily="34" charset="0"/>
              <a:cs typeface="Segoe UI" panose="020B0502040204020203" pitchFamily="34" charset="0"/>
            </a:endParaRPr>
          </a:p>
        </p:txBody>
      </p:sp>
      <p:graphicFrame>
        <p:nvGraphicFramePr>
          <p:cNvPr id="6" name="Diagramma 5"/>
          <p:cNvGraphicFramePr/>
          <p:nvPr>
            <p:extLst>
              <p:ext uri="{D42A27DB-BD31-4B8C-83A1-F6EECF244321}">
                <p14:modId xmlns="" xmlns:p14="http://schemas.microsoft.com/office/powerpoint/2010/main" val="1967089543"/>
              </p:ext>
            </p:extLst>
          </p:nvPr>
        </p:nvGraphicFramePr>
        <p:xfrm>
          <a:off x="323528" y="764704"/>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55730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59532" y="272842"/>
            <a:ext cx="8784468" cy="646331"/>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sz="3600" dirty="0"/>
              <a:t>DEF 2016 verso una nuova pianificazione</a:t>
            </a:r>
          </a:p>
        </p:txBody>
      </p:sp>
      <p:sp>
        <p:nvSpPr>
          <p:cNvPr id="2" name="Rettangolo 1"/>
          <p:cNvSpPr/>
          <p:nvPr/>
        </p:nvSpPr>
        <p:spPr>
          <a:xfrm>
            <a:off x="395536" y="1167969"/>
            <a:ext cx="8568952" cy="4637295"/>
          </a:xfrm>
          <a:prstGeom prst="rect">
            <a:avLst/>
          </a:prstGeom>
          <a:noFill/>
        </p:spPr>
        <p:txBody>
          <a:bodyPr wrap="square" rtlCol="0">
            <a:spAutoFit/>
          </a:bodyPr>
          <a:lstStyle/>
          <a:p>
            <a:pPr>
              <a:lnSpc>
                <a:spcPct val="150000"/>
              </a:lnSpc>
            </a:pPr>
            <a:r>
              <a:rPr lang="it-IT" sz="2500" dirty="0" smtClean="0">
                <a:latin typeface="Segoe UI" panose="020B0502040204020203" pitchFamily="34" charset="0"/>
                <a:ea typeface="Segoe UI" panose="020B0502040204020203" pitchFamily="34" charset="0"/>
                <a:cs typeface="Segoe UI" panose="020B0502040204020203" pitchFamily="34" charset="0"/>
              </a:rPr>
              <a:t>Introduce le “Strategie </a:t>
            </a:r>
            <a:r>
              <a:rPr lang="it-IT" sz="2500" dirty="0">
                <a:latin typeface="Segoe UI" panose="020B0502040204020203" pitchFamily="34" charset="0"/>
                <a:ea typeface="Segoe UI" panose="020B0502040204020203" pitchFamily="34" charset="0"/>
                <a:cs typeface="Segoe UI" panose="020B0502040204020203" pitchFamily="34" charset="0"/>
              </a:rPr>
              <a:t>per le infrastrutture di trasporto e </a:t>
            </a:r>
            <a:r>
              <a:rPr lang="it-IT" sz="2500" dirty="0" smtClean="0">
                <a:latin typeface="Segoe UI" panose="020B0502040204020203" pitchFamily="34" charset="0"/>
                <a:ea typeface="Segoe UI" panose="020B0502040204020203" pitchFamily="34" charset="0"/>
                <a:cs typeface="Segoe UI" panose="020B0502040204020203" pitchFamily="34" charset="0"/>
              </a:rPr>
              <a:t>logistica” </a:t>
            </a:r>
            <a:r>
              <a:rPr lang="it-IT" sz="2500" dirty="0">
                <a:latin typeface="Segoe UI" panose="020B0502040204020203" pitchFamily="34" charset="0"/>
                <a:ea typeface="Segoe UI" panose="020B0502040204020203" pitchFamily="34" charset="0"/>
                <a:cs typeface="Segoe UI" panose="020B0502040204020203" pitchFamily="34" charset="0"/>
              </a:rPr>
              <a:t>in coerenza con il nuovo Codice degli appalti </a:t>
            </a:r>
            <a:r>
              <a:rPr lang="it-IT" sz="2500" dirty="0" smtClean="0">
                <a:latin typeface="Segoe UI" panose="020B0502040204020203" pitchFamily="34" charset="0"/>
                <a:ea typeface="Segoe UI" panose="020B0502040204020203" pitchFamily="34" charset="0"/>
                <a:cs typeface="Segoe UI" panose="020B0502040204020203" pitchFamily="34" charset="0"/>
              </a:rPr>
              <a:t>:</a:t>
            </a:r>
            <a:endParaRPr lang="it-IT" sz="25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nSpc>
                <a:spcPct val="150000"/>
              </a:lnSpc>
              <a:buFont typeface="Arial" panose="020B0604020202020204" pitchFamily="34" charset="0"/>
              <a:buChar char="•"/>
            </a:pPr>
            <a:r>
              <a:rPr lang="it-IT" sz="2500" b="1" dirty="0" smtClean="0">
                <a:latin typeface="Segoe UI" panose="020B0502040204020203" pitchFamily="34" charset="0"/>
                <a:ea typeface="Segoe UI" panose="020B0502040204020203" pitchFamily="34" charset="0"/>
                <a:cs typeface="Segoe UI" panose="020B0502040204020203" pitchFamily="34" charset="0"/>
              </a:rPr>
              <a:t>eliminato Allegato infrastrutture </a:t>
            </a:r>
          </a:p>
          <a:p>
            <a:pPr marL="800100" lvl="1" indent="-342900">
              <a:lnSpc>
                <a:spcPct val="150000"/>
              </a:lnSpc>
              <a:buFont typeface="Arial" panose="020B0604020202020204" pitchFamily="34" charset="0"/>
              <a:buChar char="•"/>
            </a:pPr>
            <a:r>
              <a:rPr lang="it-IT" sz="2500" dirty="0" smtClean="0">
                <a:latin typeface="Segoe UI" panose="020B0502040204020203" pitchFamily="34" charset="0"/>
                <a:ea typeface="Segoe UI" panose="020B0502040204020203" pitchFamily="34" charset="0"/>
                <a:cs typeface="Segoe UI" panose="020B0502040204020203" pitchFamily="34" charset="0"/>
              </a:rPr>
              <a:t>elenco </a:t>
            </a:r>
            <a:r>
              <a:rPr lang="it-IT" sz="2500" dirty="0">
                <a:latin typeface="Segoe UI" panose="020B0502040204020203" pitchFamily="34" charset="0"/>
                <a:ea typeface="Segoe UI" panose="020B0502040204020203" pitchFamily="34" charset="0"/>
                <a:cs typeface="Segoe UI" panose="020B0502040204020203" pitchFamily="34" charset="0"/>
              </a:rPr>
              <a:t>infinito di opere non </a:t>
            </a:r>
            <a:r>
              <a:rPr lang="it-IT" sz="2500" dirty="0" smtClean="0">
                <a:latin typeface="Segoe UI" panose="020B0502040204020203" pitchFamily="34" charset="0"/>
                <a:ea typeface="Segoe UI" panose="020B0502040204020203" pitchFamily="34" charset="0"/>
                <a:cs typeface="Segoe UI" panose="020B0502040204020203" pitchFamily="34" charset="0"/>
              </a:rPr>
              <a:t>valutate</a:t>
            </a:r>
          </a:p>
          <a:p>
            <a:pPr marL="800100" lvl="1" indent="-342900">
              <a:lnSpc>
                <a:spcPct val="150000"/>
              </a:lnSpc>
              <a:buFont typeface="Arial" panose="020B0604020202020204" pitchFamily="34" charset="0"/>
              <a:buChar char="•"/>
            </a:pPr>
            <a:r>
              <a:rPr lang="it-IT" sz="2500" dirty="0" smtClean="0">
                <a:latin typeface="Segoe UI" panose="020B0502040204020203" pitchFamily="34" charset="0"/>
                <a:ea typeface="Segoe UI" panose="020B0502040204020203" pitchFamily="34" charset="0"/>
                <a:cs typeface="Segoe UI" panose="020B0502040204020203" pitchFamily="34" charset="0"/>
              </a:rPr>
              <a:t>fabbisogni </a:t>
            </a:r>
            <a:r>
              <a:rPr lang="it-IT" sz="2500" dirty="0">
                <a:latin typeface="Segoe UI" panose="020B0502040204020203" pitchFamily="34" charset="0"/>
                <a:ea typeface="Segoe UI" panose="020B0502040204020203" pitchFamily="34" charset="0"/>
                <a:cs typeface="Segoe UI" panose="020B0502040204020203" pitchFamily="34" charset="0"/>
              </a:rPr>
              <a:t>finanziari irrealistici rispetto a risorse </a:t>
            </a:r>
            <a:endParaRPr lang="it-IT" sz="2500" dirty="0" smtClean="0">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50000"/>
              </a:lnSpc>
              <a:buFont typeface="Arial" panose="020B0604020202020204" pitchFamily="34" charset="0"/>
              <a:buChar char="•"/>
            </a:pPr>
            <a:r>
              <a:rPr lang="it-IT" sz="2500" dirty="0" smtClean="0">
                <a:latin typeface="Segoe UI" panose="020B0502040204020203" pitchFamily="34" charset="0"/>
                <a:ea typeface="Segoe UI" panose="020B0502040204020203" pitchFamily="34" charset="0"/>
                <a:cs typeface="Segoe UI" panose="020B0502040204020203" pitchFamily="34" charset="0"/>
              </a:rPr>
              <a:t>non in linea con capacità </a:t>
            </a:r>
            <a:r>
              <a:rPr lang="it-IT" sz="2500" dirty="0">
                <a:latin typeface="Segoe UI" panose="020B0502040204020203" pitchFamily="34" charset="0"/>
                <a:ea typeface="Segoe UI" panose="020B0502040204020203" pitchFamily="34" charset="0"/>
                <a:cs typeface="Segoe UI" panose="020B0502040204020203" pitchFamily="34" charset="0"/>
              </a:rPr>
              <a:t>progettuali e </a:t>
            </a:r>
            <a:r>
              <a:rPr lang="it-IT" sz="2500" dirty="0" smtClean="0">
                <a:latin typeface="Segoe UI" panose="020B0502040204020203" pitchFamily="34" charset="0"/>
                <a:ea typeface="Segoe UI" panose="020B0502040204020203" pitchFamily="34" charset="0"/>
                <a:cs typeface="Segoe UI" panose="020B0502040204020203" pitchFamily="34" charset="0"/>
              </a:rPr>
              <a:t>realizzative</a:t>
            </a:r>
            <a:endParaRPr lang="it-IT" sz="25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it-IT" sz="2500" dirty="0" smtClean="0">
                <a:latin typeface="Segoe UI" panose="020B0502040204020203" pitchFamily="34" charset="0"/>
                <a:ea typeface="Segoe UI" panose="020B0502040204020203" pitchFamily="34" charset="0"/>
                <a:cs typeface="Segoe UI" panose="020B0502040204020203" pitchFamily="34" charset="0"/>
              </a:rPr>
              <a:t> </a:t>
            </a:r>
            <a:r>
              <a:rPr lang="it-IT" sz="2500" b="1" dirty="0" smtClean="0">
                <a:latin typeface="Segoe UI" panose="020B0502040204020203" pitchFamily="34" charset="0"/>
                <a:ea typeface="Segoe UI" panose="020B0502040204020203" pitchFamily="34" charset="0"/>
                <a:cs typeface="Segoe UI" panose="020B0502040204020203" pitchFamily="34" charset="0"/>
              </a:rPr>
              <a:t>lista delle 25 opere prioritarie</a:t>
            </a:r>
          </a:p>
          <a:p>
            <a:pPr marL="342900" indent="-342900">
              <a:lnSpc>
                <a:spcPct val="150000"/>
              </a:lnSpc>
              <a:buFont typeface="Arial" panose="020B0604020202020204" pitchFamily="34" charset="0"/>
              <a:buChar char="•"/>
            </a:pPr>
            <a:r>
              <a:rPr lang="it-IT" sz="2500" dirty="0" smtClean="0">
                <a:latin typeface="Segoe UI" panose="020B0502040204020203" pitchFamily="34" charset="0"/>
                <a:ea typeface="Segoe UI" panose="020B0502040204020203" pitchFamily="34" charset="0"/>
                <a:cs typeface="Segoe UI" panose="020B0502040204020203" pitchFamily="34" charset="0"/>
              </a:rPr>
              <a:t>definite strategie, primo passo verso </a:t>
            </a:r>
            <a:r>
              <a:rPr lang="it-IT" sz="2500" b="1" dirty="0" smtClean="0">
                <a:latin typeface="Segoe UI" panose="020B0502040204020203" pitchFamily="34" charset="0"/>
                <a:ea typeface="Segoe UI" panose="020B0502040204020203" pitchFamily="34" charset="0"/>
                <a:cs typeface="Segoe UI" panose="020B0502040204020203" pitchFamily="34" charset="0"/>
              </a:rPr>
              <a:t>l’adozione del DPP</a:t>
            </a:r>
          </a:p>
        </p:txBody>
      </p:sp>
    </p:spTree>
    <p:extLst>
      <p:ext uri="{BB962C8B-B14F-4D97-AF65-F5344CB8AC3E}">
        <p14:creationId xmlns="" xmlns:p14="http://schemas.microsoft.com/office/powerpoint/2010/main" val="404813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052736"/>
            <a:ext cx="8712968" cy="5055230"/>
          </a:xfrm>
          <a:noFill/>
        </p:spPr>
        <p:txBody>
          <a:bodyPr wrap="square" rtlCol="0">
            <a:spAutoFit/>
          </a:bodyPr>
          <a:lstStyle/>
          <a:p>
            <a:pPr>
              <a:lnSpc>
                <a:spcPct val="150000"/>
              </a:lnSpc>
              <a:spcBef>
                <a:spcPct val="0"/>
              </a:spcBef>
              <a:spcAft>
                <a:spcPts val="1200"/>
              </a:spcAft>
              <a:buFont typeface="Arial" panose="020B0604020202020204" pitchFamily="34" charset="0"/>
              <a:buChar char="•"/>
            </a:pPr>
            <a:r>
              <a:rPr lang="it-IT" sz="2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Infrastrutture </a:t>
            </a:r>
            <a:r>
              <a:rPr lang="it-IT" sz="28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utili, snelle e condivise</a:t>
            </a:r>
            <a:endParaRPr lang="it-IT" sz="2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nSpc>
                <a:spcPct val="150000"/>
              </a:lnSpc>
              <a:spcBef>
                <a:spcPct val="0"/>
              </a:spcBef>
              <a:spcAft>
                <a:spcPts val="1200"/>
              </a:spcAft>
              <a:buFont typeface="Arial" panose="020B0604020202020204" pitchFamily="34" charset="0"/>
              <a:buChar char="•"/>
            </a:pPr>
            <a:r>
              <a:rPr lang="it-IT" sz="2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Sviluppo urbano sostenibile </a:t>
            </a:r>
            <a:r>
              <a:rPr lang="it-IT" sz="2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attraverso la «cura del ferro»</a:t>
            </a:r>
          </a:p>
          <a:p>
            <a:pPr>
              <a:lnSpc>
                <a:spcPct val="150000"/>
              </a:lnSpc>
              <a:spcBef>
                <a:spcPct val="0"/>
              </a:spcBef>
              <a:spcAft>
                <a:spcPts val="1200"/>
              </a:spcAft>
              <a:buFont typeface="Arial" panose="020B0604020202020204" pitchFamily="34" charset="0"/>
              <a:buChar char="•"/>
            </a:pPr>
            <a:r>
              <a:rPr lang="it-IT" sz="2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Valorizzazione patrimonio</a:t>
            </a:r>
            <a:r>
              <a:rPr lang="it-IT" sz="2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esistente con potenziamento tecnologico - </a:t>
            </a:r>
            <a:r>
              <a:rPr lang="it-IT" sz="2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Sistemi intelligenti di trasporto</a:t>
            </a:r>
          </a:p>
          <a:p>
            <a:pPr>
              <a:lnSpc>
                <a:spcPct val="150000"/>
              </a:lnSpc>
              <a:spcBef>
                <a:spcPct val="0"/>
              </a:spcBef>
              <a:spcAft>
                <a:spcPts val="1200"/>
              </a:spcAft>
              <a:buFont typeface="Arial" panose="020B0604020202020204" pitchFamily="34" charset="0"/>
              <a:buChar char="•"/>
            </a:pPr>
            <a:r>
              <a:rPr lang="it-IT" sz="27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Integrazione modale, nodi e interconnessione reti</a:t>
            </a:r>
          </a:p>
        </p:txBody>
      </p:sp>
      <p:cxnSp>
        <p:nvCxnSpPr>
          <p:cNvPr id="7" name="Connettore 1 6"/>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59532" y="272842"/>
            <a:ext cx="8784468" cy="646331"/>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sz="3600" dirty="0"/>
              <a:t>DEF 2016 verso una nuova pianificazione</a:t>
            </a:r>
          </a:p>
        </p:txBody>
      </p:sp>
    </p:spTree>
    <p:extLst>
      <p:ext uri="{BB962C8B-B14F-4D97-AF65-F5344CB8AC3E}">
        <p14:creationId xmlns="" xmlns:p14="http://schemas.microsoft.com/office/powerpoint/2010/main" val="1627810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748464" cy="769441"/>
          </a:xfrm>
          <a:prstGeom prst="rect">
            <a:avLst/>
          </a:prstGeom>
          <a:noFill/>
        </p:spPr>
        <p:txBody>
          <a:bodyPr wrap="square" rtlCol="0">
            <a:spAutoFit/>
          </a:bodyPr>
          <a:lstStyle/>
          <a:p>
            <a:r>
              <a:rPr lang="it-IT" sz="4400" dirty="0" smtClean="0">
                <a:latin typeface="Baker Signet Std" pitchFamily="34" charset="0"/>
                <a:ea typeface="Segoe UI" panose="020B0502040204020203" pitchFamily="34" charset="0"/>
                <a:cs typeface="Segoe UI" panose="020B0502040204020203" pitchFamily="34" charset="0"/>
              </a:rPr>
              <a:t>Il nuovo Codice - </a:t>
            </a:r>
            <a:r>
              <a:rPr lang="it-IT" sz="4400" dirty="0" err="1" smtClean="0">
                <a:latin typeface="Baker Signet Std" pitchFamily="34" charset="0"/>
                <a:ea typeface="Segoe UI" panose="020B0502040204020203" pitchFamily="34" charset="0"/>
                <a:cs typeface="Segoe UI" panose="020B0502040204020203" pitchFamily="34" charset="0"/>
              </a:rPr>
              <a:t>better</a:t>
            </a:r>
            <a:r>
              <a:rPr lang="it-IT" sz="4400" dirty="0" smtClean="0">
                <a:latin typeface="Baker Signet Std" pitchFamily="34" charset="0"/>
                <a:ea typeface="Segoe UI" panose="020B0502040204020203" pitchFamily="34" charset="0"/>
                <a:cs typeface="Segoe UI" panose="020B0502040204020203" pitchFamily="34" charset="0"/>
              </a:rPr>
              <a:t> </a:t>
            </a:r>
            <a:r>
              <a:rPr lang="it-IT" sz="4400" dirty="0" err="1" smtClean="0">
                <a:latin typeface="Baker Signet Std" pitchFamily="34" charset="0"/>
                <a:ea typeface="Segoe UI" panose="020B0502040204020203" pitchFamily="34" charset="0"/>
                <a:cs typeface="Segoe UI" panose="020B0502040204020203" pitchFamily="34" charset="0"/>
              </a:rPr>
              <a:t>regulation</a:t>
            </a:r>
            <a:endParaRPr lang="it-IT" sz="4400" i="1" dirty="0">
              <a:latin typeface="Baker Signet Std" pitchFamily="34" charset="0"/>
              <a:ea typeface="Segoe UI" panose="020B0502040204020203" pitchFamily="34" charset="0"/>
              <a:cs typeface="Segoe UI" panose="020B0502040204020203" pitchFamily="34" charset="0"/>
            </a:endParaRPr>
          </a:p>
        </p:txBody>
      </p:sp>
      <p:sp>
        <p:nvSpPr>
          <p:cNvPr id="3" name="Rettangolo 2"/>
          <p:cNvSpPr/>
          <p:nvPr/>
        </p:nvSpPr>
        <p:spPr>
          <a:xfrm>
            <a:off x="395536" y="980728"/>
            <a:ext cx="8064896" cy="5071068"/>
          </a:xfrm>
          <a:prstGeom prst="rect">
            <a:avLst/>
          </a:prstGeom>
          <a:noFill/>
        </p:spPr>
        <p:txBody>
          <a:bodyPr wrap="square" rtlCol="0">
            <a:spAutoFit/>
          </a:bodyPr>
          <a:lstStyle/>
          <a:p>
            <a:pPr marL="457200" indent="-457200">
              <a:lnSpc>
                <a:spcPct val="150000"/>
              </a:lnSpc>
              <a:spcAft>
                <a:spcPts val="1200"/>
              </a:spcAft>
              <a:buFont typeface="+mj-lt"/>
              <a:buAutoNum type="arabicPeriod"/>
            </a:pPr>
            <a:r>
              <a:rPr lang="it-IT" sz="2400" b="1" dirty="0">
                <a:latin typeface="Segoe UI" panose="020B0502040204020203" pitchFamily="34" charset="0"/>
                <a:ea typeface="Segoe UI" panose="020B0502040204020203" pitchFamily="34" charset="0"/>
                <a:cs typeface="Segoe UI" panose="020B0502040204020203" pitchFamily="34" charset="0"/>
              </a:rPr>
              <a:t>R</a:t>
            </a:r>
            <a:r>
              <a:rPr lang="it-IT" sz="2400" b="1" dirty="0" smtClean="0">
                <a:latin typeface="Segoe UI" panose="020B0502040204020203" pitchFamily="34" charset="0"/>
                <a:ea typeface="Segoe UI" panose="020B0502040204020203" pitchFamily="34" charset="0"/>
                <a:cs typeface="Segoe UI" panose="020B0502040204020203" pitchFamily="34" charset="0"/>
              </a:rPr>
              <a:t>ecepisce </a:t>
            </a:r>
            <a:r>
              <a:rPr lang="it-IT" sz="2400" dirty="0">
                <a:latin typeface="Segoe UI" panose="020B0502040204020203" pitchFamily="34" charset="0"/>
                <a:ea typeface="Segoe UI" panose="020B0502040204020203" pitchFamily="34" charset="0"/>
                <a:cs typeface="Segoe UI" panose="020B0502040204020203" pitchFamily="34" charset="0"/>
              </a:rPr>
              <a:t>la normativa europea direttive UE n. 23, 24 e 25 del 2014</a:t>
            </a:r>
          </a:p>
          <a:p>
            <a:pPr marL="457200" indent="-457200">
              <a:lnSpc>
                <a:spcPct val="150000"/>
              </a:lnSpc>
              <a:spcAft>
                <a:spcPts val="1200"/>
              </a:spcAft>
              <a:buFont typeface="+mj-lt"/>
              <a:buAutoNum type="arabicPeriod"/>
            </a:pPr>
            <a:r>
              <a:rPr lang="it-IT" sz="2400" b="1" dirty="0">
                <a:latin typeface="Segoe UI" panose="020B0502040204020203" pitchFamily="34" charset="0"/>
                <a:ea typeface="Segoe UI" panose="020B0502040204020203" pitchFamily="34" charset="0"/>
                <a:cs typeface="Segoe UI" panose="020B0502040204020203" pitchFamily="34" charset="0"/>
              </a:rPr>
              <a:t>R</a:t>
            </a:r>
            <a:r>
              <a:rPr lang="it-IT" sz="2400" b="1" dirty="0" smtClean="0">
                <a:latin typeface="Segoe UI" panose="020B0502040204020203" pitchFamily="34" charset="0"/>
                <a:ea typeface="Segoe UI" panose="020B0502040204020203" pitchFamily="34" charset="0"/>
                <a:cs typeface="Segoe UI" panose="020B0502040204020203" pitchFamily="34" charset="0"/>
              </a:rPr>
              <a:t>iordina </a:t>
            </a:r>
            <a:r>
              <a:rPr lang="it-IT" sz="2400" b="1" dirty="0">
                <a:latin typeface="Segoe UI" panose="020B0502040204020203" pitchFamily="34" charset="0"/>
                <a:ea typeface="Segoe UI" panose="020B0502040204020203" pitchFamily="34" charset="0"/>
                <a:cs typeface="Segoe UI" panose="020B0502040204020203" pitchFamily="34" charset="0"/>
              </a:rPr>
              <a:t>e semplifica </a:t>
            </a:r>
            <a:r>
              <a:rPr lang="it-IT" sz="2400" dirty="0">
                <a:latin typeface="Segoe UI" panose="020B0502040204020203" pitchFamily="34" charset="0"/>
                <a:ea typeface="Segoe UI" panose="020B0502040204020203" pitchFamily="34" charset="0"/>
                <a:cs typeface="Segoe UI" panose="020B0502040204020203" pitchFamily="34" charset="0"/>
              </a:rPr>
              <a:t>la disciplina vigente  </a:t>
            </a:r>
            <a:endParaRPr lang="it-IT" sz="2400" dirty="0" smtClean="0">
              <a:latin typeface="Segoe UI" panose="020B0502040204020203" pitchFamily="34" charset="0"/>
              <a:ea typeface="Segoe UI" panose="020B0502040204020203" pitchFamily="34" charset="0"/>
              <a:cs typeface="Segoe UI" panose="020B0502040204020203" pitchFamily="34" charset="0"/>
            </a:endParaRPr>
          </a:p>
          <a:p>
            <a:pPr lvl="1">
              <a:lnSpc>
                <a:spcPct val="150000"/>
              </a:lnSpc>
              <a:spcAft>
                <a:spcPts val="1200"/>
              </a:spcAft>
            </a:pPr>
            <a:r>
              <a:rPr lang="it-IT" sz="2400" dirty="0" smtClean="0">
                <a:latin typeface="Segoe UI" panose="020B0502040204020203" pitchFamily="34" charset="0"/>
                <a:ea typeface="Segoe UI" panose="020B0502040204020203" pitchFamily="34" charset="0"/>
                <a:cs typeface="Segoe UI" panose="020B0502040204020203" pitchFamily="34" charset="0"/>
              </a:rPr>
              <a:t>630 articoli + 37 allegati </a:t>
            </a:r>
            <a:r>
              <a:rPr lang="it-IT" sz="2400"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it-IT" sz="2400" dirty="0" smtClean="0">
                <a:latin typeface="Segoe UI" panose="020B0502040204020203" pitchFamily="34" charset="0"/>
                <a:ea typeface="Segoe UI" panose="020B0502040204020203" pitchFamily="34" charset="0"/>
                <a:cs typeface="Segoe UI" panose="020B0502040204020203" pitchFamily="34" charset="0"/>
              </a:rPr>
              <a:t>220 articoli + 25 allegati</a:t>
            </a:r>
          </a:p>
          <a:p>
            <a:pPr marL="457200" indent="-457200">
              <a:lnSpc>
                <a:spcPct val="150000"/>
              </a:lnSpc>
              <a:spcAft>
                <a:spcPts val="1200"/>
              </a:spcAft>
              <a:buFont typeface="+mj-lt"/>
              <a:buAutoNum type="arabicPeriod"/>
            </a:pPr>
            <a:r>
              <a:rPr lang="it-IT" sz="2400" b="1" dirty="0" smtClean="0">
                <a:latin typeface="Segoe UI" panose="020B0502040204020203" pitchFamily="34" charset="0"/>
                <a:ea typeface="Segoe UI" panose="020B0502040204020203" pitchFamily="34" charset="0"/>
                <a:cs typeface="Segoe UI" panose="020B0502040204020203" pitchFamily="34" charset="0"/>
              </a:rPr>
              <a:t>Elimina </a:t>
            </a:r>
            <a:r>
              <a:rPr lang="it-IT" sz="2400" b="1" dirty="0">
                <a:latin typeface="Segoe UI" panose="020B0502040204020203" pitchFamily="34" charset="0"/>
                <a:ea typeface="Segoe UI" panose="020B0502040204020203" pitchFamily="34" charset="0"/>
                <a:cs typeface="Segoe UI" panose="020B0502040204020203" pitchFamily="34" charset="0"/>
              </a:rPr>
              <a:t>il regolamento attuativo</a:t>
            </a:r>
            <a:r>
              <a:rPr lang="it-IT" sz="2400" dirty="0">
                <a:latin typeface="Segoe UI" panose="020B0502040204020203" pitchFamily="34" charset="0"/>
                <a:ea typeface="Segoe UI" panose="020B0502040204020203" pitchFamily="34" charset="0"/>
                <a:cs typeface="Segoe UI" panose="020B0502040204020203" pitchFamily="34" charset="0"/>
              </a:rPr>
              <a:t>, prevedendo l’emanazione di atti di indirizzo e di linee guida di carattere generale a cura </a:t>
            </a:r>
            <a:r>
              <a:rPr lang="it-IT" sz="2400" dirty="0" smtClean="0">
                <a:latin typeface="Segoe UI" panose="020B0502040204020203" pitchFamily="34" charset="0"/>
                <a:ea typeface="Segoe UI" panose="020B0502040204020203" pitchFamily="34" charset="0"/>
                <a:cs typeface="Segoe UI" panose="020B0502040204020203" pitchFamily="34" charset="0"/>
              </a:rPr>
              <a:t>dell’ANAC</a:t>
            </a:r>
          </a:p>
          <a:p>
            <a:pPr marL="457200" indent="-457200">
              <a:lnSpc>
                <a:spcPct val="150000"/>
              </a:lnSpc>
              <a:spcAft>
                <a:spcPts val="1200"/>
              </a:spcAft>
              <a:buFont typeface="+mj-lt"/>
              <a:buAutoNum type="arabicPeriod"/>
            </a:pPr>
            <a:r>
              <a:rPr lang="it-IT" sz="2400" b="1" dirty="0" smtClean="0">
                <a:latin typeface="Segoe UI" panose="020B0502040204020203" pitchFamily="34" charset="0"/>
                <a:ea typeface="Segoe UI" panose="020B0502040204020203" pitchFamily="34" charset="0"/>
                <a:cs typeface="Segoe UI" panose="020B0502040204020203" pitchFamily="34" charset="0"/>
              </a:rPr>
              <a:t>Riporta la programmazione e valutazione </a:t>
            </a:r>
            <a:endParaRPr lang="it-IT" sz="24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312042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51520" y="1124744"/>
            <a:ext cx="8712968" cy="4985980"/>
          </a:xfrm>
          <a:prstGeom prst="rect">
            <a:avLst/>
          </a:prstGeom>
          <a:noFill/>
        </p:spPr>
        <p:txBody>
          <a:bodyPr wrap="square" rtlCol="0">
            <a:spAutoFit/>
          </a:bodyPr>
          <a:lstStyle/>
          <a:p>
            <a:pPr>
              <a:lnSpc>
                <a:spcPct val="150000"/>
              </a:lnSpc>
              <a:spcAft>
                <a:spcPts val="1200"/>
              </a:spcAft>
            </a:pPr>
            <a:r>
              <a:rPr lang="it-IT" sz="3200" i="1" dirty="0" smtClean="0">
                <a:latin typeface="Segoe UI" panose="020B0502040204020203" pitchFamily="34" charset="0"/>
                <a:ea typeface="Segoe UI" panose="020B0502040204020203" pitchFamily="34" charset="0"/>
                <a:cs typeface="Segoe UI" panose="020B0502040204020203" pitchFamily="34" charset="0"/>
              </a:rPr>
              <a:t>«Consolidare </a:t>
            </a:r>
            <a:r>
              <a:rPr lang="it-IT" sz="3200" i="1" dirty="0">
                <a:latin typeface="Segoe UI" panose="020B0502040204020203" pitchFamily="34" charset="0"/>
                <a:ea typeface="Segoe UI" panose="020B0502040204020203" pitchFamily="34" charset="0"/>
                <a:cs typeface="Segoe UI" panose="020B0502040204020203" pitchFamily="34" charset="0"/>
              </a:rPr>
              <a:t>la ripresa e promuovere la </a:t>
            </a:r>
            <a:r>
              <a:rPr lang="it-IT" sz="3200" i="1" dirty="0" smtClean="0">
                <a:latin typeface="Segoe UI" panose="020B0502040204020203" pitchFamily="34" charset="0"/>
                <a:ea typeface="Segoe UI" panose="020B0502040204020203" pitchFamily="34" charset="0"/>
                <a:cs typeface="Segoe UI" panose="020B0502040204020203" pitchFamily="34" charset="0"/>
              </a:rPr>
              <a:t>convergenza»</a:t>
            </a:r>
            <a:r>
              <a:rPr lang="it-IT" sz="3200" dirty="0" smtClean="0">
                <a:latin typeface="Segoe UI" panose="020B0502040204020203" pitchFamily="34" charset="0"/>
                <a:ea typeface="Segoe UI" panose="020B0502040204020203" pitchFamily="34" charset="0"/>
                <a:cs typeface="Segoe UI" panose="020B0502040204020203" pitchFamily="34" charset="0"/>
              </a:rPr>
              <a:t>:</a:t>
            </a:r>
            <a:endParaRPr lang="it-IT" sz="3200" dirty="0">
              <a:latin typeface="Segoe UI" panose="020B0502040204020203" pitchFamily="34" charset="0"/>
              <a:ea typeface="Segoe UI" panose="020B0502040204020203" pitchFamily="34" charset="0"/>
              <a:cs typeface="Segoe UI" panose="020B0502040204020203" pitchFamily="34" charset="0"/>
            </a:endParaRPr>
          </a:p>
          <a:p>
            <a:pPr marL="725487" indent="-457200">
              <a:lnSpc>
                <a:spcPct val="200000"/>
              </a:lnSpc>
              <a:spcAft>
                <a:spcPts val="1200"/>
              </a:spcAft>
              <a:buFont typeface="Wingdings" panose="05000000000000000000" pitchFamily="2" charset="2"/>
              <a:buChar char="ü"/>
            </a:pPr>
            <a:r>
              <a:rPr lang="it-IT" sz="3200" dirty="0" smtClean="0">
                <a:latin typeface="Segoe UI" panose="020B0502040204020203" pitchFamily="34" charset="0"/>
                <a:ea typeface="Segoe UI" panose="020B0502040204020203" pitchFamily="34" charset="0"/>
                <a:cs typeface="Segoe UI" panose="020B0502040204020203" pitchFamily="34" charset="0"/>
              </a:rPr>
              <a:t>Rilanciare </a:t>
            </a:r>
            <a:r>
              <a:rPr lang="it-IT" sz="3200" dirty="0">
                <a:latin typeface="Segoe UI" panose="020B0502040204020203" pitchFamily="34" charset="0"/>
                <a:ea typeface="Segoe UI" panose="020B0502040204020203" pitchFamily="34" charset="0"/>
                <a:cs typeface="Segoe UI" panose="020B0502040204020203" pitchFamily="34" charset="0"/>
              </a:rPr>
              <a:t>gli </a:t>
            </a:r>
            <a:r>
              <a:rPr lang="it-IT" sz="3200" dirty="0" smtClean="0">
                <a:latin typeface="Segoe UI" panose="020B0502040204020203" pitchFamily="34" charset="0"/>
                <a:ea typeface="Segoe UI" panose="020B0502040204020203" pitchFamily="34" charset="0"/>
                <a:cs typeface="Segoe UI" panose="020B0502040204020203" pitchFamily="34" charset="0"/>
              </a:rPr>
              <a:t>investimenti</a:t>
            </a:r>
            <a:endParaRPr lang="it-IT" sz="3200" dirty="0">
              <a:latin typeface="Segoe UI" panose="020B0502040204020203" pitchFamily="34" charset="0"/>
              <a:ea typeface="Segoe UI" panose="020B0502040204020203" pitchFamily="34" charset="0"/>
              <a:cs typeface="Segoe UI" panose="020B0502040204020203" pitchFamily="34" charset="0"/>
            </a:endParaRPr>
          </a:p>
          <a:p>
            <a:pPr marL="725487" indent="-457200">
              <a:lnSpc>
                <a:spcPct val="200000"/>
              </a:lnSpc>
              <a:spcAft>
                <a:spcPts val="1200"/>
              </a:spcAft>
              <a:buFont typeface="Wingdings" panose="05000000000000000000" pitchFamily="2" charset="2"/>
              <a:buChar char="ü"/>
            </a:pPr>
            <a:r>
              <a:rPr lang="it-IT" sz="3200" dirty="0" smtClean="0">
                <a:latin typeface="Segoe UI" panose="020B0502040204020203" pitchFamily="34" charset="0"/>
                <a:ea typeface="Segoe UI" panose="020B0502040204020203" pitchFamily="34" charset="0"/>
                <a:cs typeface="Segoe UI" panose="020B0502040204020203" pitchFamily="34" charset="0"/>
              </a:rPr>
              <a:t>Modernizzare con le </a:t>
            </a:r>
            <a:r>
              <a:rPr lang="it-IT" sz="3200" dirty="0">
                <a:latin typeface="Segoe UI" panose="020B0502040204020203" pitchFamily="34" charset="0"/>
                <a:ea typeface="Segoe UI" panose="020B0502040204020203" pitchFamily="34" charset="0"/>
                <a:cs typeface="Segoe UI" panose="020B0502040204020203" pitchFamily="34" charset="0"/>
              </a:rPr>
              <a:t>r</a:t>
            </a:r>
            <a:r>
              <a:rPr lang="it-IT" sz="3200" dirty="0" smtClean="0">
                <a:latin typeface="Segoe UI" panose="020B0502040204020203" pitchFamily="34" charset="0"/>
                <a:ea typeface="Segoe UI" panose="020B0502040204020203" pitchFamily="34" charset="0"/>
                <a:cs typeface="Segoe UI" panose="020B0502040204020203" pitchFamily="34" charset="0"/>
              </a:rPr>
              <a:t>iforme strutturali</a:t>
            </a:r>
            <a:endParaRPr lang="it-IT" sz="3200" dirty="0">
              <a:latin typeface="Segoe UI" panose="020B0502040204020203" pitchFamily="34" charset="0"/>
              <a:ea typeface="Segoe UI" panose="020B0502040204020203" pitchFamily="34" charset="0"/>
              <a:cs typeface="Segoe UI" panose="020B0502040204020203" pitchFamily="34" charset="0"/>
            </a:endParaRPr>
          </a:p>
          <a:p>
            <a:pPr marL="725487" indent="-457200">
              <a:lnSpc>
                <a:spcPct val="200000"/>
              </a:lnSpc>
              <a:spcAft>
                <a:spcPts val="1200"/>
              </a:spcAft>
              <a:buFont typeface="Wingdings" panose="05000000000000000000" pitchFamily="2" charset="2"/>
              <a:buChar char="ü"/>
            </a:pPr>
            <a:r>
              <a:rPr lang="it-IT" sz="3200" dirty="0" smtClean="0">
                <a:latin typeface="Segoe UI" panose="020B0502040204020203" pitchFamily="34" charset="0"/>
                <a:ea typeface="Segoe UI" panose="020B0502040204020203" pitchFamily="34" charset="0"/>
                <a:cs typeface="Segoe UI" panose="020B0502040204020203" pitchFamily="34" charset="0"/>
              </a:rPr>
              <a:t>Attuare </a:t>
            </a:r>
            <a:r>
              <a:rPr lang="it-IT" sz="3200" dirty="0">
                <a:latin typeface="Segoe UI" panose="020B0502040204020203" pitchFamily="34" charset="0"/>
                <a:ea typeface="Segoe UI" panose="020B0502040204020203" pitchFamily="34" charset="0"/>
                <a:cs typeface="Segoe UI" panose="020B0502040204020203" pitchFamily="34" charset="0"/>
              </a:rPr>
              <a:t>politiche di bilancio </a:t>
            </a:r>
            <a:r>
              <a:rPr lang="it-IT" sz="3200" dirty="0" smtClean="0">
                <a:latin typeface="Segoe UI" panose="020B0502040204020203" pitchFamily="34" charset="0"/>
                <a:ea typeface="Segoe UI" panose="020B0502040204020203" pitchFamily="34" charset="0"/>
                <a:cs typeface="Segoe UI" panose="020B0502040204020203" pitchFamily="34" charset="0"/>
              </a:rPr>
              <a:t>responsabili</a:t>
            </a:r>
            <a:endParaRPr lang="it-IT" sz="32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9" name="Connettore 1 8"/>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107504" y="188640"/>
            <a:ext cx="8964488" cy="707886"/>
          </a:xfrm>
          <a:prstGeom prst="rect">
            <a:avLst/>
          </a:prstGeom>
          <a:noFill/>
        </p:spPr>
        <p:txBody>
          <a:bodyPr wrap="square" rtlCol="0">
            <a:spAutoFit/>
          </a:bodyPr>
          <a:lstStyle>
            <a:defPPr>
              <a:defRPr lang="it-IT"/>
            </a:defPPr>
            <a:lvl1pPr>
              <a:defRPr sz="4800">
                <a:solidFill>
                  <a:schemeClr val="tx1">
                    <a:lumMod val="75000"/>
                  </a:schemeClr>
                </a:solidFill>
                <a:latin typeface="Baker Signet Std" pitchFamily="34" charset="0"/>
                <a:ea typeface="Segoe UI" panose="020B0502040204020203" pitchFamily="34" charset="0"/>
                <a:cs typeface="Segoe UI" panose="020B0502040204020203" pitchFamily="34" charset="0"/>
              </a:defRPr>
            </a:lvl1pPr>
          </a:lstStyle>
          <a:p>
            <a:r>
              <a:rPr lang="it-IT" sz="4000" dirty="0">
                <a:solidFill>
                  <a:schemeClr val="tx1"/>
                </a:solidFill>
              </a:rPr>
              <a:t>CE Analisi annuale della crescita 2016</a:t>
            </a:r>
          </a:p>
        </p:txBody>
      </p:sp>
    </p:spTree>
    <p:extLst>
      <p:ext uri="{BB962C8B-B14F-4D97-AF65-F5344CB8AC3E}">
        <p14:creationId xmlns="" xmlns:p14="http://schemas.microsoft.com/office/powerpoint/2010/main" val="14043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8">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1556792"/>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16632"/>
            <a:ext cx="9073008" cy="1446550"/>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a:t>
            </a:r>
            <a:endParaRPr lang="it-IT" dirty="0"/>
          </a:p>
          <a:p>
            <a:r>
              <a:rPr lang="it-IT" sz="4000" dirty="0"/>
              <a:t>Impatto sulle politiche infrastrutturali </a:t>
            </a:r>
          </a:p>
        </p:txBody>
      </p:sp>
      <p:sp>
        <p:nvSpPr>
          <p:cNvPr id="3" name="Rettangolo 2"/>
          <p:cNvSpPr/>
          <p:nvPr/>
        </p:nvSpPr>
        <p:spPr>
          <a:xfrm>
            <a:off x="395536" y="1534806"/>
            <a:ext cx="8280920" cy="4630498"/>
          </a:xfrm>
          <a:prstGeom prst="rect">
            <a:avLst/>
          </a:prstGeom>
          <a:noFill/>
        </p:spPr>
        <p:txBody>
          <a:bodyPr wrap="square" rtlCol="0">
            <a:spAutoFit/>
          </a:bodyPr>
          <a:lstStyle/>
          <a:p>
            <a:pPr marL="342900" indent="-342900">
              <a:lnSpc>
                <a:spcPct val="150000"/>
              </a:lnSpc>
              <a:spcAft>
                <a:spcPts val="600"/>
              </a:spcAft>
              <a:buFont typeface="Arial" panose="020B0604020202020204" pitchFamily="34" charset="0"/>
              <a:buChar char="•"/>
            </a:pPr>
            <a:r>
              <a:rPr lang="it-IT" sz="2200" b="1" dirty="0" smtClean="0">
                <a:latin typeface="Segoe UI" panose="020B0502040204020203" pitchFamily="34" charset="0"/>
                <a:ea typeface="Segoe UI" panose="020B0502040204020203" pitchFamily="34" charset="0"/>
                <a:cs typeface="Segoe UI" panose="020B0502040204020203" pitchFamily="34" charset="0"/>
              </a:rPr>
              <a:t>Superamento della Legge obiettivo </a:t>
            </a:r>
          </a:p>
          <a:p>
            <a:pPr marL="342900" lvl="0" indent="-342900">
              <a:lnSpc>
                <a:spcPct val="150000"/>
              </a:lnSpc>
              <a:spcAft>
                <a:spcPts val="600"/>
              </a:spcAft>
              <a:buFont typeface="Arial" panose="020B0604020202020204" pitchFamily="34" charset="0"/>
              <a:buChar char="•"/>
            </a:pPr>
            <a:r>
              <a:rPr lang="it-IT" sz="2200" dirty="0" smtClean="0">
                <a:latin typeface="Segoe UI" panose="020B0502040204020203" pitchFamily="34" charset="0"/>
                <a:ea typeface="Segoe UI" panose="020B0502040204020203" pitchFamily="34" charset="0"/>
                <a:cs typeface="Segoe UI" panose="020B0502040204020203" pitchFamily="34" charset="0"/>
              </a:rPr>
              <a:t>strumenti </a:t>
            </a:r>
            <a:r>
              <a:rPr lang="it-IT" sz="2200" dirty="0">
                <a:latin typeface="Segoe UI" panose="020B0502040204020203" pitchFamily="34" charset="0"/>
                <a:ea typeface="Segoe UI" panose="020B0502040204020203" pitchFamily="34" charset="0"/>
                <a:cs typeface="Segoe UI" panose="020B0502040204020203" pitchFamily="34" charset="0"/>
              </a:rPr>
              <a:t>di </a:t>
            </a:r>
            <a:r>
              <a:rPr lang="it-IT" sz="2200" b="1" dirty="0">
                <a:latin typeface="Segoe UI" panose="020B0502040204020203" pitchFamily="34" charset="0"/>
                <a:ea typeface="Segoe UI" panose="020B0502040204020203" pitchFamily="34" charset="0"/>
                <a:cs typeface="Segoe UI" panose="020B0502040204020203" pitchFamily="34" charset="0"/>
              </a:rPr>
              <a:t>pianificazione e di programmazione </a:t>
            </a:r>
            <a:r>
              <a:rPr lang="it-IT" sz="2200" dirty="0">
                <a:latin typeface="Segoe UI" panose="020B0502040204020203" pitchFamily="34" charset="0"/>
                <a:ea typeface="Segoe UI" panose="020B0502040204020203" pitchFamily="34" charset="0"/>
                <a:cs typeface="Segoe UI" panose="020B0502040204020203" pitchFamily="34" charset="0"/>
              </a:rPr>
              <a:t>quali:</a:t>
            </a:r>
          </a:p>
          <a:p>
            <a:pPr marL="800100" lvl="1" indent="-342900">
              <a:lnSpc>
                <a:spcPct val="150000"/>
              </a:lnSpc>
              <a:spcAft>
                <a:spcPts val="600"/>
              </a:spcAft>
              <a:buFont typeface="Arial" panose="020B0604020202020204" pitchFamily="34" charset="0"/>
              <a:buChar char="•"/>
            </a:pPr>
            <a:r>
              <a:rPr lang="it-IT" sz="2200" dirty="0">
                <a:latin typeface="Segoe UI" panose="020B0502040204020203" pitchFamily="34" charset="0"/>
                <a:ea typeface="Segoe UI" panose="020B0502040204020203" pitchFamily="34" charset="0"/>
                <a:cs typeface="Segoe UI" panose="020B0502040204020203" pitchFamily="34" charset="0"/>
              </a:rPr>
              <a:t> il </a:t>
            </a:r>
            <a:r>
              <a:rPr lang="it-IT" sz="2200" b="1" dirty="0">
                <a:latin typeface="Segoe UI" panose="020B0502040204020203" pitchFamily="34" charset="0"/>
                <a:ea typeface="Segoe UI" panose="020B0502040204020203" pitchFamily="34" charset="0"/>
                <a:cs typeface="Segoe UI" panose="020B0502040204020203" pitchFamily="34" charset="0"/>
              </a:rPr>
              <a:t>Piano generale dei trasporti e della </a:t>
            </a:r>
            <a:r>
              <a:rPr lang="it-IT" sz="2200" b="1" dirty="0" smtClean="0">
                <a:latin typeface="Segoe UI" panose="020B0502040204020203" pitchFamily="34" charset="0"/>
                <a:ea typeface="Segoe UI" panose="020B0502040204020203" pitchFamily="34" charset="0"/>
                <a:cs typeface="Segoe UI" panose="020B0502040204020203" pitchFamily="34" charset="0"/>
              </a:rPr>
              <a:t>logistica </a:t>
            </a:r>
            <a:r>
              <a:rPr lang="it-IT" sz="2200" dirty="0" smtClean="0">
                <a:latin typeface="Segoe UI" panose="020B0502040204020203" pitchFamily="34" charset="0"/>
                <a:ea typeface="Segoe UI" panose="020B0502040204020203" pitchFamily="34" charset="0"/>
                <a:cs typeface="Segoe UI" panose="020B0502040204020203" pitchFamily="34" charset="0"/>
              </a:rPr>
              <a:t>- PGTL</a:t>
            </a:r>
            <a:endParaRPr lang="it-IT"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50000"/>
              </a:lnSpc>
              <a:spcAft>
                <a:spcPts val="600"/>
              </a:spcAft>
              <a:buFont typeface="Arial" panose="020B0604020202020204" pitchFamily="34" charset="0"/>
              <a:buChar char="•"/>
            </a:pPr>
            <a:r>
              <a:rPr lang="it-IT" sz="2200" dirty="0">
                <a:latin typeface="Segoe UI" panose="020B0502040204020203" pitchFamily="34" charset="0"/>
                <a:ea typeface="Segoe UI" panose="020B0502040204020203" pitchFamily="34" charset="0"/>
                <a:cs typeface="Segoe UI" panose="020B0502040204020203" pitchFamily="34" charset="0"/>
              </a:rPr>
              <a:t> il </a:t>
            </a:r>
            <a:r>
              <a:rPr lang="it-IT" sz="2200" b="1" dirty="0">
                <a:latin typeface="Segoe UI" panose="020B0502040204020203" pitchFamily="34" charset="0"/>
                <a:ea typeface="Segoe UI" panose="020B0502040204020203" pitchFamily="34" charset="0"/>
                <a:cs typeface="Segoe UI" panose="020B0502040204020203" pitchFamily="34" charset="0"/>
              </a:rPr>
              <a:t>Documento Pluriennale di </a:t>
            </a:r>
            <a:r>
              <a:rPr lang="it-IT" sz="2200" b="1" dirty="0" smtClean="0">
                <a:latin typeface="Segoe UI" panose="020B0502040204020203" pitchFamily="34" charset="0"/>
                <a:ea typeface="Segoe UI" panose="020B0502040204020203" pitchFamily="34" charset="0"/>
                <a:cs typeface="Segoe UI" panose="020B0502040204020203" pitchFamily="34" charset="0"/>
              </a:rPr>
              <a:t>Pianificazione </a:t>
            </a:r>
            <a:r>
              <a:rPr lang="it-IT" sz="2200" dirty="0" smtClean="0">
                <a:latin typeface="Segoe UI" panose="020B0502040204020203" pitchFamily="34" charset="0"/>
                <a:ea typeface="Segoe UI" panose="020B0502040204020203" pitchFamily="34" charset="0"/>
                <a:cs typeface="Segoe UI" panose="020B0502040204020203" pitchFamily="34" charset="0"/>
              </a:rPr>
              <a:t>- DPP</a:t>
            </a:r>
            <a:endParaRPr lang="it-IT" sz="2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nSpc>
                <a:spcPct val="150000"/>
              </a:lnSpc>
              <a:spcAft>
                <a:spcPts val="600"/>
              </a:spcAft>
              <a:buFont typeface="Arial" panose="020B0604020202020204" pitchFamily="34" charset="0"/>
              <a:buChar char="•"/>
            </a:pPr>
            <a:r>
              <a:rPr lang="it-IT" sz="2200" b="1" i="1" dirty="0" err="1">
                <a:latin typeface="Segoe UI" panose="020B0502040204020203" pitchFamily="34" charset="0"/>
                <a:ea typeface="Segoe UI" panose="020B0502040204020203" pitchFamily="34" charset="0"/>
                <a:cs typeface="Segoe UI" panose="020B0502040204020203" pitchFamily="34" charset="0"/>
              </a:rPr>
              <a:t>project</a:t>
            </a:r>
            <a:r>
              <a:rPr lang="it-IT" sz="2200" b="1" i="1" dirty="0">
                <a:latin typeface="Segoe UI" panose="020B0502040204020203" pitchFamily="34" charset="0"/>
                <a:ea typeface="Segoe UI" panose="020B0502040204020203" pitchFamily="34" charset="0"/>
                <a:cs typeface="Segoe UI" panose="020B0502040204020203" pitchFamily="34" charset="0"/>
              </a:rPr>
              <a:t> </a:t>
            </a:r>
            <a:r>
              <a:rPr lang="it-IT" sz="2200" b="1" i="1" dirty="0" err="1" smtClean="0">
                <a:latin typeface="Segoe UI" panose="020B0502040204020203" pitchFamily="34" charset="0"/>
                <a:ea typeface="Segoe UI" panose="020B0502040204020203" pitchFamily="34" charset="0"/>
                <a:cs typeface="Segoe UI" panose="020B0502040204020203" pitchFamily="34" charset="0"/>
              </a:rPr>
              <a:t>review</a:t>
            </a:r>
            <a:endParaRPr lang="it-IT" sz="2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nSpc>
                <a:spcPct val="150000"/>
              </a:lnSpc>
              <a:spcAft>
                <a:spcPts val="600"/>
              </a:spcAft>
              <a:buFont typeface="Arial" panose="020B0604020202020204" pitchFamily="34" charset="0"/>
              <a:buChar char="•"/>
            </a:pPr>
            <a:r>
              <a:rPr lang="it-IT" sz="2200" b="1" dirty="0" smtClean="0">
                <a:latin typeface="Segoe UI" panose="020B0502040204020203" pitchFamily="34" charset="0"/>
                <a:ea typeface="Segoe UI" panose="020B0502040204020203" pitchFamily="34" charset="0"/>
                <a:cs typeface="Segoe UI" panose="020B0502040204020203" pitchFamily="34" charset="0"/>
              </a:rPr>
              <a:t>Fondo per la progettazione e Fondo per la realizzazione </a:t>
            </a:r>
            <a:endParaRPr lang="it-IT" sz="2200" b="1" dirty="0">
              <a:latin typeface="Segoe UI" panose="020B0502040204020203" pitchFamily="34" charset="0"/>
              <a:ea typeface="Segoe UI" panose="020B0502040204020203" pitchFamily="34" charset="0"/>
              <a:cs typeface="Segoe UI" panose="020B0502040204020203" pitchFamily="34" charset="0"/>
            </a:endParaRPr>
          </a:p>
          <a:p>
            <a:pPr marL="342900" lvl="0" indent="-342900">
              <a:lnSpc>
                <a:spcPct val="150000"/>
              </a:lnSpc>
              <a:spcAft>
                <a:spcPts val="600"/>
              </a:spcAft>
              <a:buFont typeface="Arial" panose="020B0604020202020204" pitchFamily="34" charset="0"/>
              <a:buChar char="•"/>
            </a:pPr>
            <a:r>
              <a:rPr lang="it-IT" sz="2200" b="1" dirty="0" smtClean="0">
                <a:latin typeface="Segoe UI" panose="020B0502040204020203" pitchFamily="34" charset="0"/>
                <a:ea typeface="Segoe UI" panose="020B0502040204020203" pitchFamily="34" charset="0"/>
                <a:cs typeface="Segoe UI" panose="020B0502040204020203" pitchFamily="34" charset="0"/>
              </a:rPr>
              <a:t>Procedure </a:t>
            </a:r>
            <a:r>
              <a:rPr lang="it-IT" sz="2200" b="1" dirty="0">
                <a:latin typeface="Segoe UI" panose="020B0502040204020203" pitchFamily="34" charset="0"/>
                <a:ea typeface="Segoe UI" panose="020B0502040204020203" pitchFamily="34" charset="0"/>
                <a:cs typeface="Segoe UI" panose="020B0502040204020203" pitchFamily="34" charset="0"/>
              </a:rPr>
              <a:t>di dibattito pubblico </a:t>
            </a:r>
            <a:r>
              <a:rPr lang="it-IT" sz="2200" dirty="0">
                <a:latin typeface="Segoe UI" panose="020B0502040204020203" pitchFamily="34" charset="0"/>
                <a:ea typeface="Segoe UI" panose="020B0502040204020203" pitchFamily="34" charset="0"/>
                <a:cs typeface="Segoe UI" panose="020B0502040204020203" pitchFamily="34" charset="0"/>
              </a:rPr>
              <a:t>per le grandi opere </a:t>
            </a:r>
            <a:endParaRPr lang="it-IT" sz="2200" dirty="0" smtClean="0">
              <a:latin typeface="Segoe UI" panose="020B0502040204020203" pitchFamily="34" charset="0"/>
              <a:ea typeface="Segoe UI" panose="020B0502040204020203" pitchFamily="34" charset="0"/>
              <a:cs typeface="Segoe UI" panose="020B0502040204020203" pitchFamily="34" charset="0"/>
            </a:endParaRPr>
          </a:p>
          <a:p>
            <a:pPr marL="342900" lvl="0" indent="-342900">
              <a:lnSpc>
                <a:spcPct val="150000"/>
              </a:lnSpc>
              <a:spcAft>
                <a:spcPts val="600"/>
              </a:spcAft>
              <a:buFont typeface="Arial" panose="020B0604020202020204" pitchFamily="34" charset="0"/>
              <a:buChar char="•"/>
            </a:pPr>
            <a:r>
              <a:rPr lang="it-IT" sz="2200" b="1" dirty="0" smtClean="0">
                <a:latin typeface="Segoe UI" panose="020B0502040204020203" pitchFamily="34" charset="0"/>
                <a:ea typeface="Segoe UI" panose="020B0502040204020203" pitchFamily="34" charset="0"/>
                <a:cs typeface="Segoe UI" panose="020B0502040204020203" pitchFamily="34" charset="0"/>
              </a:rPr>
              <a:t>Analisi costi benefici sui progetti di fattibilità</a:t>
            </a:r>
            <a:endParaRPr lang="it-IT" sz="22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625839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395536" y="162880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395536" y="1628800"/>
            <a:ext cx="8064896" cy="4431983"/>
          </a:xfrm>
          <a:prstGeom prst="rect">
            <a:avLst/>
          </a:prstGeom>
          <a:noFill/>
        </p:spPr>
        <p:txBody>
          <a:bodyPr wrap="square" rtlCol="0">
            <a:spAutoFit/>
          </a:bodyPr>
          <a:lstStyle/>
          <a:p>
            <a:pPr>
              <a:lnSpc>
                <a:spcPct val="150000"/>
              </a:lnSpc>
              <a:spcAft>
                <a:spcPts val="1200"/>
              </a:spcAft>
            </a:pPr>
            <a:r>
              <a:rPr lang="it-IT" sz="2400" dirty="0" smtClean="0">
                <a:latin typeface="Segoe UI" panose="020B0502040204020203" pitchFamily="34" charset="0"/>
                <a:ea typeface="Segoe UI" panose="020B0502040204020203" pitchFamily="34" charset="0"/>
                <a:cs typeface="Segoe UI" panose="020B0502040204020203" pitchFamily="34" charset="0"/>
              </a:rPr>
              <a:t>Regole </a:t>
            </a:r>
            <a:r>
              <a:rPr lang="it-IT" sz="2400" dirty="0">
                <a:latin typeface="Segoe UI" panose="020B0502040204020203" pitchFamily="34" charset="0"/>
                <a:ea typeface="Segoe UI" panose="020B0502040204020203" pitchFamily="34" charset="0"/>
                <a:cs typeface="Segoe UI" panose="020B0502040204020203" pitchFamily="34" charset="0"/>
              </a:rPr>
              <a:t>e procedure per </a:t>
            </a:r>
            <a:r>
              <a:rPr lang="it-IT" sz="2400" dirty="0" smtClean="0">
                <a:latin typeface="Segoe UI" panose="020B0502040204020203" pitchFamily="34" charset="0"/>
                <a:ea typeface="Segoe UI" panose="020B0502040204020203" pitchFamily="34" charset="0"/>
                <a:cs typeface="Segoe UI" panose="020B0502040204020203" pitchFamily="34" charset="0"/>
              </a:rPr>
              <a:t>evitare aumento dei costi </a:t>
            </a:r>
            <a:r>
              <a:rPr lang="it-IT" sz="2400" dirty="0">
                <a:latin typeface="Segoe UI" panose="020B0502040204020203" pitchFamily="34" charset="0"/>
                <a:ea typeface="Segoe UI" panose="020B0502040204020203" pitchFamily="34" charset="0"/>
                <a:cs typeface="Segoe UI" panose="020B0502040204020203" pitchFamily="34" charset="0"/>
              </a:rPr>
              <a:t>e </a:t>
            </a:r>
            <a:r>
              <a:rPr lang="it-IT" sz="2400" dirty="0" smtClean="0">
                <a:latin typeface="Segoe UI" panose="020B0502040204020203" pitchFamily="34" charset="0"/>
                <a:ea typeface="Segoe UI" panose="020B0502040204020203" pitchFamily="34" charset="0"/>
                <a:cs typeface="Segoe UI" panose="020B0502040204020203" pitchFamily="34" charset="0"/>
              </a:rPr>
              <a:t>rischi connessi ad errate </a:t>
            </a:r>
            <a:r>
              <a:rPr lang="it-IT" sz="2400" dirty="0">
                <a:latin typeface="Segoe UI" panose="020B0502040204020203" pitchFamily="34" charset="0"/>
                <a:ea typeface="Segoe UI" panose="020B0502040204020203" pitchFamily="34" charset="0"/>
                <a:cs typeface="Segoe UI" panose="020B0502040204020203" pitchFamily="34" charset="0"/>
              </a:rPr>
              <a:t>valutazioni </a:t>
            </a:r>
          </a:p>
          <a:p>
            <a:pPr marL="342900" indent="-342900">
              <a:lnSpc>
                <a:spcPct val="150000"/>
              </a:lnSpc>
              <a:spcAft>
                <a:spcPts val="1200"/>
              </a:spcAft>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Nella realizzazione </a:t>
            </a:r>
            <a:r>
              <a:rPr lang="it-IT" sz="2400" dirty="0">
                <a:latin typeface="Segoe UI" panose="020B0502040204020203" pitchFamily="34" charset="0"/>
                <a:ea typeface="Segoe UI" panose="020B0502040204020203" pitchFamily="34" charset="0"/>
                <a:cs typeface="Segoe UI" panose="020B0502040204020203" pitchFamily="34" charset="0"/>
              </a:rPr>
              <a:t>delle </a:t>
            </a:r>
            <a:r>
              <a:rPr lang="it-IT" sz="2400" b="1" dirty="0">
                <a:latin typeface="Segoe UI" panose="020B0502040204020203" pitchFamily="34" charset="0"/>
                <a:ea typeface="Segoe UI" panose="020B0502040204020203" pitchFamily="34" charset="0"/>
                <a:cs typeface="Segoe UI" panose="020B0502040204020203" pitchFamily="34" charset="0"/>
              </a:rPr>
              <a:t>grandi opere </a:t>
            </a:r>
            <a:endParaRPr lang="it-IT" sz="24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spcAft>
                <a:spcPts val="1200"/>
              </a:spcAft>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Nel riequilibrio </a:t>
            </a:r>
            <a:r>
              <a:rPr lang="it-IT" sz="2400" dirty="0">
                <a:latin typeface="Segoe UI" panose="020B0502040204020203" pitchFamily="34" charset="0"/>
                <a:ea typeface="Segoe UI" panose="020B0502040204020203" pitchFamily="34" charset="0"/>
                <a:cs typeface="Segoe UI" panose="020B0502040204020203" pitchFamily="34" charset="0"/>
              </a:rPr>
              <a:t>economico-finanziario </a:t>
            </a:r>
            <a:r>
              <a:rPr lang="it-IT" sz="2400" b="1" dirty="0" smtClean="0">
                <a:latin typeface="Segoe UI" panose="020B0502040204020203" pitchFamily="34" charset="0"/>
                <a:ea typeface="Segoe UI" panose="020B0502040204020203" pitchFamily="34" charset="0"/>
                <a:cs typeface="Segoe UI" panose="020B0502040204020203" pitchFamily="34" charset="0"/>
              </a:rPr>
              <a:t>concessioni</a:t>
            </a:r>
          </a:p>
          <a:p>
            <a:pPr marL="342900" indent="-342900">
              <a:lnSpc>
                <a:spcPct val="150000"/>
              </a:lnSpc>
              <a:spcAft>
                <a:spcPts val="1200"/>
              </a:spcAft>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Nelle operazioni </a:t>
            </a:r>
            <a:r>
              <a:rPr lang="it-IT" sz="2400" dirty="0">
                <a:latin typeface="Segoe UI" panose="020B0502040204020203" pitchFamily="34" charset="0"/>
                <a:ea typeface="Segoe UI" panose="020B0502040204020203" pitchFamily="34" charset="0"/>
                <a:cs typeface="Segoe UI" panose="020B0502040204020203" pitchFamily="34" charset="0"/>
              </a:rPr>
              <a:t>di </a:t>
            </a:r>
            <a:r>
              <a:rPr lang="it-IT" sz="2400" b="1" dirty="0" smtClean="0">
                <a:latin typeface="Segoe UI" panose="020B0502040204020203" pitchFamily="34" charset="0"/>
                <a:ea typeface="Segoe UI" panose="020B0502040204020203" pitchFamily="34" charset="0"/>
                <a:cs typeface="Segoe UI" panose="020B0502040204020203" pitchFamily="34" charset="0"/>
              </a:rPr>
              <a:t>Partenariato Pubblico Privato </a:t>
            </a:r>
            <a:r>
              <a:rPr lang="it-IT" sz="2400" dirty="0" smtClean="0">
                <a:latin typeface="Segoe UI" panose="020B0502040204020203" pitchFamily="34" charset="0"/>
                <a:ea typeface="Segoe UI" panose="020B0502040204020203" pitchFamily="34" charset="0"/>
                <a:cs typeface="Segoe UI" panose="020B0502040204020203" pitchFamily="34" charset="0"/>
              </a:rPr>
              <a:t> </a:t>
            </a:r>
            <a:r>
              <a:rPr lang="it-IT" sz="2400" i="1" dirty="0" smtClean="0">
                <a:latin typeface="Segoe UI" panose="020B0502040204020203" pitchFamily="34" charset="0"/>
                <a:ea typeface="Segoe UI" panose="020B0502040204020203" pitchFamily="34" charset="0"/>
                <a:cs typeface="Segoe UI" panose="020B0502040204020203" pitchFamily="34" charset="0"/>
              </a:rPr>
              <a:t>Obbligo </a:t>
            </a:r>
            <a:r>
              <a:rPr lang="it-IT" sz="2400" i="1" dirty="0">
                <a:latin typeface="Segoe UI" panose="020B0502040204020203" pitchFamily="34" charset="0"/>
                <a:ea typeface="Segoe UI" panose="020B0502040204020203" pitchFamily="34" charset="0"/>
                <a:cs typeface="Segoe UI" panose="020B0502040204020203" pitchFamily="34" charset="0"/>
              </a:rPr>
              <a:t>di trasferire ai privati il </a:t>
            </a:r>
            <a:r>
              <a:rPr lang="it-IT" sz="2400" i="1" dirty="0" smtClean="0">
                <a:latin typeface="Segoe UI" panose="020B0502040204020203" pitchFamily="34" charset="0"/>
                <a:ea typeface="Segoe UI" panose="020B0502040204020203" pitchFamily="34" charset="0"/>
                <a:cs typeface="Segoe UI" panose="020B0502040204020203" pitchFamily="34" charset="0"/>
              </a:rPr>
              <a:t>"</a:t>
            </a:r>
            <a:r>
              <a:rPr lang="it-IT" i="1" dirty="0">
                <a:latin typeface="Segoe UI" panose="020B0502040204020203" pitchFamily="34" charset="0"/>
                <a:ea typeface="Segoe UI" panose="020B0502040204020203" pitchFamily="34" charset="0"/>
                <a:cs typeface="Segoe UI" panose="020B0502040204020203" pitchFamily="34" charset="0"/>
              </a:rPr>
              <a:t>rischio </a:t>
            </a:r>
            <a:r>
              <a:rPr lang="it-IT" i="1" dirty="0" smtClean="0">
                <a:latin typeface="Segoe UI" panose="020B0502040204020203" pitchFamily="34" charset="0"/>
                <a:ea typeface="Segoe UI" panose="020B0502040204020203" pitchFamily="34" charset="0"/>
                <a:cs typeface="Segoe UI" panose="020B0502040204020203" pitchFamily="34" charset="0"/>
              </a:rPr>
              <a:t>operativo" </a:t>
            </a:r>
            <a:r>
              <a:rPr lang="it-IT" sz="2400" i="1" dirty="0" smtClean="0">
                <a:latin typeface="Segoe UI" panose="020B0502040204020203" pitchFamily="34" charset="0"/>
                <a:ea typeface="Segoe UI" panose="020B0502040204020203" pitchFamily="34" charset="0"/>
                <a:cs typeface="Segoe UI" panose="020B0502040204020203" pitchFamily="34" charset="0"/>
              </a:rPr>
              <a:t>Generale </a:t>
            </a:r>
            <a:r>
              <a:rPr lang="it-IT" sz="2400" i="1" dirty="0">
                <a:latin typeface="Segoe UI" panose="020B0502040204020203" pitchFamily="34" charset="0"/>
                <a:ea typeface="Segoe UI" panose="020B0502040204020203" pitchFamily="34" charset="0"/>
                <a:cs typeface="Segoe UI" panose="020B0502040204020203" pitchFamily="34" charset="0"/>
              </a:rPr>
              <a:t>ridimensionamento della figura del </a:t>
            </a:r>
            <a:r>
              <a:rPr lang="it-IT" sz="2400" i="1" dirty="0" smtClean="0">
                <a:latin typeface="Segoe UI" panose="020B0502040204020203" pitchFamily="34" charset="0"/>
                <a:ea typeface="Segoe UI" panose="020B0502040204020203" pitchFamily="34" charset="0"/>
                <a:cs typeface="Segoe UI" panose="020B0502040204020203" pitchFamily="34" charset="0"/>
              </a:rPr>
              <a:t>CG</a:t>
            </a:r>
            <a:endParaRPr lang="it-IT" sz="2400" i="1" dirty="0">
              <a:latin typeface="Segoe UI" panose="020B0502040204020203" pitchFamily="34" charset="0"/>
              <a:ea typeface="Segoe UI" panose="020B0502040204020203" pitchFamily="34" charset="0"/>
              <a:cs typeface="Segoe UI" panose="020B0502040204020203" pitchFamily="34" charset="0"/>
            </a:endParaRPr>
          </a:p>
        </p:txBody>
      </p:sp>
      <p:sp>
        <p:nvSpPr>
          <p:cNvPr id="5" name="CasellaDiTesto 4"/>
          <p:cNvSpPr txBox="1"/>
          <p:nvPr/>
        </p:nvSpPr>
        <p:spPr>
          <a:xfrm>
            <a:off x="395536" y="116632"/>
            <a:ext cx="8064896" cy="1446550"/>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a:t>
            </a:r>
            <a:endParaRPr lang="it-IT" dirty="0"/>
          </a:p>
          <a:p>
            <a:r>
              <a:rPr lang="it-IT" sz="4000" dirty="0"/>
              <a:t>Impatto </a:t>
            </a:r>
            <a:r>
              <a:rPr lang="it-IT" sz="4000" dirty="0" smtClean="0"/>
              <a:t>sulla finanza pubblica</a:t>
            </a:r>
            <a:endParaRPr lang="it-IT" sz="4000" dirty="0"/>
          </a:p>
        </p:txBody>
      </p:sp>
    </p:spTree>
    <p:extLst>
      <p:ext uri="{BB962C8B-B14F-4D97-AF65-F5344CB8AC3E}">
        <p14:creationId xmlns="" xmlns:p14="http://schemas.microsoft.com/office/powerpoint/2010/main" val="83300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575456"/>
            <a:ext cx="8352928" cy="4445832"/>
          </a:xfrm>
          <a:prstGeom prst="rect">
            <a:avLst/>
          </a:prstGeom>
          <a:noFill/>
        </p:spPr>
        <p:txBody>
          <a:bodyPr wrap="square" rtlCol="0">
            <a:spAutoFit/>
          </a:bodyPr>
          <a:lstStyle/>
          <a:p>
            <a:pPr>
              <a:lnSpc>
                <a:spcPct val="150000"/>
              </a:lnSpc>
              <a:spcAft>
                <a:spcPts val="800"/>
              </a:spcAft>
            </a:pPr>
            <a:r>
              <a:rPr lang="it-IT" sz="2400" dirty="0">
                <a:latin typeface="Segoe UI" panose="020B0502040204020203" pitchFamily="34" charset="0"/>
                <a:ea typeface="Segoe UI" panose="020B0502040204020203" pitchFamily="34" charset="0"/>
                <a:cs typeface="Segoe UI" panose="020B0502040204020203" pitchFamily="34" charset="0"/>
              </a:rPr>
              <a:t>Regole e procedure per evitare aumento dei </a:t>
            </a:r>
            <a:r>
              <a:rPr lang="it-IT" sz="2400" dirty="0" smtClean="0">
                <a:latin typeface="Segoe UI" panose="020B0502040204020203" pitchFamily="34" charset="0"/>
                <a:ea typeface="Segoe UI" panose="020B0502040204020203" pitchFamily="34" charset="0"/>
                <a:cs typeface="Segoe UI" panose="020B0502040204020203" pitchFamily="34" charset="0"/>
              </a:rPr>
              <a:t>costi:</a:t>
            </a:r>
          </a:p>
          <a:p>
            <a:pPr marL="342900" indent="-342900">
              <a:lnSpc>
                <a:spcPct val="150000"/>
              </a:lnSpc>
              <a:spcAft>
                <a:spcPts val="800"/>
              </a:spcAft>
              <a:buFont typeface="Arial" panose="020B0604020202020204" pitchFamily="34" charset="0"/>
              <a:buChar char="•"/>
            </a:pPr>
            <a:r>
              <a:rPr lang="it-IT" sz="2200" dirty="0" smtClean="0">
                <a:latin typeface="Segoe UI" panose="020B0502040204020203" pitchFamily="34" charset="0"/>
                <a:ea typeface="Segoe UI" panose="020B0502040204020203" pitchFamily="34" charset="0"/>
                <a:cs typeface="Segoe UI" panose="020B0502040204020203" pitchFamily="34" charset="0"/>
              </a:rPr>
              <a:t>affidamento contratti di appalto lavori  sulla base di </a:t>
            </a:r>
            <a:r>
              <a:rPr lang="it-IT" sz="2200" b="1" dirty="0" smtClean="0">
                <a:latin typeface="Segoe UI" panose="020B0502040204020203" pitchFamily="34" charset="0"/>
                <a:ea typeface="Segoe UI" panose="020B0502040204020203" pitchFamily="34" charset="0"/>
                <a:cs typeface="Segoe UI" panose="020B0502040204020203" pitchFamily="34" charset="0"/>
              </a:rPr>
              <a:t>progetti esecutivi </a:t>
            </a:r>
            <a:r>
              <a:rPr lang="it-IT" sz="2200" dirty="0" smtClean="0">
                <a:latin typeface="Segoe UI" panose="020B0502040204020203" pitchFamily="34" charset="0"/>
                <a:ea typeface="Segoe UI" panose="020B0502040204020203" pitchFamily="34" charset="0"/>
                <a:cs typeface="Segoe UI" panose="020B0502040204020203" pitchFamily="34" charset="0"/>
              </a:rPr>
              <a:t>e divieto di ricorso all’appalto integrato (art. 59) = controllo decisionale (tecnico-economico) stazioni appaltanti</a:t>
            </a:r>
          </a:p>
          <a:p>
            <a:pPr marL="342900" indent="-342900">
              <a:lnSpc>
                <a:spcPct val="150000"/>
              </a:lnSpc>
              <a:spcAft>
                <a:spcPts val="800"/>
              </a:spcAft>
              <a:buFont typeface="Arial" panose="020B0604020202020204" pitchFamily="34" charset="0"/>
              <a:buChar char="•"/>
            </a:pPr>
            <a:r>
              <a:rPr lang="it-IT" sz="2200" dirty="0" smtClean="0">
                <a:latin typeface="Segoe UI" panose="020B0502040204020203" pitchFamily="34" charset="0"/>
                <a:ea typeface="Segoe UI" panose="020B0502040204020203" pitchFamily="34" charset="0"/>
                <a:cs typeface="Segoe UI" panose="020B0502040204020203" pitchFamily="34" charset="0"/>
              </a:rPr>
              <a:t>deroghe per concessioni, finanza di progetto e PPP </a:t>
            </a:r>
            <a:endParaRPr lang="it-IT" sz="220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it-IT" sz="2200" dirty="0" smtClean="0">
                <a:latin typeface="Segoe UI" panose="020B0502040204020203" pitchFamily="34" charset="0"/>
                <a:ea typeface="Segoe UI" panose="020B0502040204020203" pitchFamily="34" charset="0"/>
                <a:cs typeface="Segoe UI" panose="020B0502040204020203" pitchFamily="34" charset="0"/>
              </a:rPr>
              <a:t>introduzione </a:t>
            </a:r>
            <a:r>
              <a:rPr lang="it-IT" sz="2200" dirty="0">
                <a:latin typeface="Segoe UI" panose="020B0502040204020203" pitchFamily="34" charset="0"/>
                <a:ea typeface="Segoe UI" panose="020B0502040204020203" pitchFamily="34" charset="0"/>
                <a:cs typeface="Segoe UI" panose="020B0502040204020203" pitchFamily="34" charset="0"/>
              </a:rPr>
              <a:t>del </a:t>
            </a:r>
            <a:r>
              <a:rPr lang="it-IT" sz="2200" b="1" dirty="0">
                <a:latin typeface="Segoe UI" panose="020B0502040204020203" pitchFamily="34" charset="0"/>
                <a:ea typeface="Segoe UI" panose="020B0502040204020203" pitchFamily="34" charset="0"/>
                <a:cs typeface="Segoe UI" panose="020B0502040204020203" pitchFamily="34" charset="0"/>
              </a:rPr>
              <a:t>progetto di fattibilità tecnica ed </a:t>
            </a:r>
            <a:r>
              <a:rPr lang="it-IT" sz="2200" b="1" dirty="0" smtClean="0">
                <a:latin typeface="Segoe UI" panose="020B0502040204020203" pitchFamily="34" charset="0"/>
                <a:ea typeface="Segoe UI" panose="020B0502040204020203" pitchFamily="34" charset="0"/>
                <a:cs typeface="Segoe UI" panose="020B0502040204020203" pitchFamily="34" charset="0"/>
              </a:rPr>
              <a:t>economica </a:t>
            </a:r>
            <a:r>
              <a:rPr lang="it-IT" sz="2200" dirty="0" smtClean="0">
                <a:latin typeface="Segoe UI" panose="020B0502040204020203" pitchFamily="34" charset="0"/>
                <a:ea typeface="Segoe UI" panose="020B0502040204020203" pitchFamily="34" charset="0"/>
                <a:cs typeface="Segoe UI" panose="020B0502040204020203" pitchFamily="34" charset="0"/>
              </a:rPr>
              <a:t>sulla base  di </a:t>
            </a:r>
            <a:r>
              <a:rPr lang="it-IT" sz="2200" b="1" dirty="0" smtClean="0">
                <a:latin typeface="Segoe UI" panose="020B0502040204020203" pitchFamily="34" charset="0"/>
                <a:ea typeface="Segoe UI" panose="020B0502040204020203" pitchFamily="34" charset="0"/>
                <a:cs typeface="Segoe UI" panose="020B0502040204020203" pitchFamily="34" charset="0"/>
              </a:rPr>
              <a:t>analisi costi benefici </a:t>
            </a:r>
            <a:r>
              <a:rPr lang="it-IT" sz="2200" dirty="0" smtClean="0">
                <a:latin typeface="Segoe UI" panose="020B0502040204020203" pitchFamily="34" charset="0"/>
                <a:ea typeface="Segoe UI" panose="020B0502040204020203" pitchFamily="34" charset="0"/>
                <a:cs typeface="Segoe UI" panose="020B0502040204020203" pitchFamily="34" charset="0"/>
              </a:rPr>
              <a:t>per definire </a:t>
            </a:r>
            <a:r>
              <a:rPr lang="it-IT" sz="2200" b="1" dirty="0" smtClean="0">
                <a:latin typeface="Segoe UI" panose="020B0502040204020203" pitchFamily="34" charset="0"/>
                <a:ea typeface="Segoe UI" panose="020B0502040204020203" pitchFamily="34" charset="0"/>
                <a:cs typeface="Segoe UI" panose="020B0502040204020203" pitchFamily="34" charset="0"/>
              </a:rPr>
              <a:t>convenienza economica ambientale e sociale</a:t>
            </a:r>
          </a:p>
        </p:txBody>
      </p:sp>
      <p:cxnSp>
        <p:nvCxnSpPr>
          <p:cNvPr id="5" name="Connettore 1 4"/>
          <p:cNvCxnSpPr/>
          <p:nvPr/>
        </p:nvCxnSpPr>
        <p:spPr>
          <a:xfrm>
            <a:off x="395536" y="162880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95536" y="116632"/>
            <a:ext cx="8064896" cy="1446550"/>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a:t>
            </a:r>
            <a:endParaRPr lang="it-IT" dirty="0"/>
          </a:p>
          <a:p>
            <a:r>
              <a:rPr lang="it-IT" sz="4000" dirty="0"/>
              <a:t>Impatto </a:t>
            </a:r>
            <a:r>
              <a:rPr lang="it-IT" sz="4000" dirty="0" smtClean="0"/>
              <a:t>sulla finanza pubblica</a:t>
            </a:r>
            <a:endParaRPr lang="it-IT" sz="4000" dirty="0"/>
          </a:p>
        </p:txBody>
      </p:sp>
    </p:spTree>
    <p:extLst>
      <p:ext uri="{BB962C8B-B14F-4D97-AF65-F5344CB8AC3E}">
        <p14:creationId xmlns="" xmlns:p14="http://schemas.microsoft.com/office/powerpoint/2010/main" val="1745840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635472"/>
            <a:ext cx="8064896" cy="4462760"/>
          </a:xfrm>
          <a:prstGeom prst="rect">
            <a:avLst/>
          </a:prstGeom>
          <a:noFill/>
        </p:spPr>
        <p:txBody>
          <a:bodyPr wrap="square" rtlCol="0">
            <a:spAutoFit/>
          </a:bodyPr>
          <a:lstStyle/>
          <a:p>
            <a:pPr>
              <a:lnSpc>
                <a:spcPct val="200000"/>
              </a:lnSpc>
              <a:spcAft>
                <a:spcPts val="600"/>
              </a:spcAft>
            </a:pPr>
            <a:r>
              <a:rPr lang="it-IT" sz="2400" dirty="0">
                <a:latin typeface="Segoe UI" panose="020B0502040204020203" pitchFamily="34" charset="0"/>
                <a:ea typeface="Segoe UI" panose="020B0502040204020203" pitchFamily="34" charset="0"/>
                <a:cs typeface="Segoe UI" panose="020B0502040204020203" pitchFamily="34" charset="0"/>
              </a:rPr>
              <a:t>Regole e procedure per </a:t>
            </a:r>
            <a:r>
              <a:rPr lang="it-IT" sz="2400" dirty="0" smtClean="0">
                <a:latin typeface="Segoe UI" panose="020B0502040204020203" pitchFamily="34" charset="0"/>
                <a:ea typeface="Segoe UI" panose="020B0502040204020203" pitchFamily="34" charset="0"/>
                <a:cs typeface="Segoe UI" panose="020B0502040204020203" pitchFamily="34" charset="0"/>
              </a:rPr>
              <a:t>incidere sul controllo dei </a:t>
            </a:r>
            <a:r>
              <a:rPr lang="it-IT" sz="2400" dirty="0">
                <a:latin typeface="Segoe UI" panose="020B0502040204020203" pitchFamily="34" charset="0"/>
                <a:ea typeface="Segoe UI" panose="020B0502040204020203" pitchFamily="34" charset="0"/>
                <a:cs typeface="Segoe UI" panose="020B0502040204020203" pitchFamily="34" charset="0"/>
              </a:rPr>
              <a:t>costi Disposizioni </a:t>
            </a:r>
            <a:r>
              <a:rPr lang="it-IT" sz="2400" dirty="0" smtClean="0">
                <a:latin typeface="Segoe UI" panose="020B0502040204020203" pitchFamily="34" charset="0"/>
                <a:ea typeface="Segoe UI" panose="020B0502040204020203" pitchFamily="34" charset="0"/>
                <a:cs typeface="Segoe UI" panose="020B0502040204020203" pitchFamily="34" charset="0"/>
              </a:rPr>
              <a:t>sulla </a:t>
            </a:r>
            <a:r>
              <a:rPr lang="it-IT" sz="2400" b="1" dirty="0" smtClean="0">
                <a:latin typeface="Segoe UI" panose="020B0502040204020203" pitchFamily="34" charset="0"/>
                <a:ea typeface="Segoe UI" panose="020B0502040204020203" pitchFamily="34" charset="0"/>
                <a:cs typeface="Segoe UI" panose="020B0502040204020203" pitchFamily="34" charset="0"/>
              </a:rPr>
              <a:t>qualità </a:t>
            </a:r>
            <a:r>
              <a:rPr lang="it-IT" sz="2400" b="1" dirty="0">
                <a:latin typeface="Segoe UI" panose="020B0502040204020203" pitchFamily="34" charset="0"/>
                <a:ea typeface="Segoe UI" panose="020B0502040204020203" pitchFamily="34" charset="0"/>
                <a:cs typeface="Segoe UI" panose="020B0502040204020203" pitchFamily="34" charset="0"/>
              </a:rPr>
              <a:t>degli attori </a:t>
            </a:r>
            <a:r>
              <a:rPr lang="it-IT" sz="24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200000"/>
              </a:lnSpc>
              <a:spcAft>
                <a:spcPts val="600"/>
              </a:spcAft>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Rating </a:t>
            </a:r>
            <a:r>
              <a:rPr lang="it-IT" sz="2400" dirty="0">
                <a:latin typeface="Segoe UI" panose="020B0502040204020203" pitchFamily="34" charset="0"/>
                <a:ea typeface="Segoe UI" panose="020B0502040204020203" pitchFamily="34" charset="0"/>
                <a:cs typeface="Segoe UI" panose="020B0502040204020203" pitchFamily="34" charset="0"/>
              </a:rPr>
              <a:t>di </a:t>
            </a:r>
            <a:r>
              <a:rPr lang="it-IT" sz="2400" dirty="0" smtClean="0">
                <a:latin typeface="Segoe UI" panose="020B0502040204020203" pitchFamily="34" charset="0"/>
                <a:ea typeface="Segoe UI" panose="020B0502040204020203" pitchFamily="34" charset="0"/>
                <a:cs typeface="Segoe UI" panose="020B0502040204020203" pitchFamily="34" charset="0"/>
              </a:rPr>
              <a:t>impresa (</a:t>
            </a:r>
            <a:r>
              <a:rPr lang="it-IT" sz="2400" i="1" dirty="0" smtClean="0">
                <a:latin typeface="Segoe UI" panose="020B0502040204020203" pitchFamily="34" charset="0"/>
                <a:ea typeface="Segoe UI" panose="020B0502040204020203" pitchFamily="34" charset="0"/>
                <a:cs typeface="Segoe UI" panose="020B0502040204020203" pitchFamily="34" charset="0"/>
              </a:rPr>
              <a:t>si veda il rating di legalità Antitrust</a:t>
            </a:r>
            <a:r>
              <a:rPr lang="it-IT" sz="24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150000"/>
              </a:lnSpc>
              <a:spcBef>
                <a:spcPts val="600"/>
              </a:spcBef>
              <a:spcAft>
                <a:spcPts val="600"/>
              </a:spcAft>
              <a:buFont typeface="Arial" panose="020B0604020202020204" pitchFamily="34" charset="0"/>
              <a:buChar char="•"/>
            </a:pPr>
            <a:r>
              <a:rPr lang="it-IT" sz="2400" b="1" dirty="0">
                <a:latin typeface="Segoe UI" panose="020B0502040204020203" pitchFamily="34" charset="0"/>
                <a:ea typeface="Segoe UI" panose="020B0502040204020203" pitchFamily="34" charset="0"/>
                <a:cs typeface="Segoe UI" panose="020B0502040204020203" pitchFamily="34" charset="0"/>
              </a:rPr>
              <a:t>Qualificazione delle stazioni </a:t>
            </a:r>
            <a:r>
              <a:rPr lang="it-IT" sz="2400" b="1" dirty="0" smtClean="0">
                <a:latin typeface="Segoe UI" panose="020B0502040204020203" pitchFamily="34" charset="0"/>
                <a:ea typeface="Segoe UI" panose="020B0502040204020203" pitchFamily="34" charset="0"/>
                <a:cs typeface="Segoe UI" panose="020B0502040204020203" pitchFamily="34" charset="0"/>
              </a:rPr>
              <a:t>appaltanti </a:t>
            </a:r>
            <a:r>
              <a:rPr lang="it-IT" sz="2400" dirty="0" smtClean="0">
                <a:latin typeface="Segoe UI" panose="020B0502040204020203" pitchFamily="34" charset="0"/>
                <a:ea typeface="Segoe UI" panose="020B0502040204020203" pitchFamily="34" charset="0"/>
                <a:cs typeface="Segoe UI" panose="020B0502040204020203" pitchFamily="34" charset="0"/>
              </a:rPr>
              <a:t>(</a:t>
            </a:r>
            <a:r>
              <a:rPr lang="it-IT" i="1" dirty="0">
                <a:latin typeface="Segoe UI" panose="020B0502040204020203" pitchFamily="34" charset="0"/>
                <a:ea typeface="Segoe UI" panose="020B0502040204020203" pitchFamily="34" charset="0"/>
                <a:cs typeface="Segoe UI" panose="020B0502040204020203" pitchFamily="34" charset="0"/>
              </a:rPr>
              <a:t>requisiti base e premianti)</a:t>
            </a:r>
          </a:p>
          <a:p>
            <a:pPr marL="342900" indent="-342900">
              <a:lnSpc>
                <a:spcPct val="200000"/>
              </a:lnSpc>
              <a:spcAft>
                <a:spcPts val="600"/>
              </a:spcAft>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Aggregazioni </a:t>
            </a:r>
            <a:r>
              <a:rPr lang="it-IT" sz="2400" dirty="0">
                <a:latin typeface="Segoe UI" panose="020B0502040204020203" pitchFamily="34" charset="0"/>
                <a:ea typeface="Segoe UI" panose="020B0502040204020203" pitchFamily="34" charset="0"/>
                <a:cs typeface="Segoe UI" panose="020B0502040204020203" pitchFamily="34" charset="0"/>
              </a:rPr>
              <a:t>tra stazioni </a:t>
            </a:r>
            <a:r>
              <a:rPr lang="it-IT" sz="2400" dirty="0" smtClean="0">
                <a:latin typeface="Segoe UI" panose="020B0502040204020203" pitchFamily="34" charset="0"/>
                <a:ea typeface="Segoe UI" panose="020B0502040204020203" pitchFamily="34" charset="0"/>
                <a:cs typeface="Segoe UI" panose="020B0502040204020203" pitchFamily="34" charset="0"/>
              </a:rPr>
              <a:t>appaltanti</a:t>
            </a:r>
          </a:p>
        </p:txBody>
      </p:sp>
      <p:cxnSp>
        <p:nvCxnSpPr>
          <p:cNvPr id="5" name="Connettore 1 4"/>
          <p:cNvCxnSpPr/>
          <p:nvPr/>
        </p:nvCxnSpPr>
        <p:spPr>
          <a:xfrm>
            <a:off x="395536" y="162880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95536" y="116632"/>
            <a:ext cx="8064896" cy="1446550"/>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a:t>
            </a:r>
            <a:endParaRPr lang="it-IT" dirty="0"/>
          </a:p>
          <a:p>
            <a:r>
              <a:rPr lang="it-IT" sz="4000" dirty="0"/>
              <a:t>Impatto </a:t>
            </a:r>
            <a:r>
              <a:rPr lang="it-IT" sz="4000" dirty="0" smtClean="0"/>
              <a:t>sulla finanza pubblica</a:t>
            </a:r>
            <a:endParaRPr lang="it-IT" sz="4000" dirty="0"/>
          </a:p>
        </p:txBody>
      </p:sp>
    </p:spTree>
    <p:extLst>
      <p:ext uri="{BB962C8B-B14F-4D97-AF65-F5344CB8AC3E}">
        <p14:creationId xmlns="" xmlns:p14="http://schemas.microsoft.com/office/powerpoint/2010/main" val="211952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395536" y="162880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95536" y="116632"/>
            <a:ext cx="8064896" cy="1446550"/>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a:t>
            </a:r>
            <a:endParaRPr lang="it-IT" dirty="0"/>
          </a:p>
          <a:p>
            <a:r>
              <a:rPr lang="it-IT" sz="4000" dirty="0"/>
              <a:t>Impatto </a:t>
            </a:r>
            <a:r>
              <a:rPr lang="it-IT" sz="4000" dirty="0" smtClean="0"/>
              <a:t>sulla finanza pubblica</a:t>
            </a:r>
            <a:endParaRPr lang="it-IT" sz="4000" dirty="0"/>
          </a:p>
        </p:txBody>
      </p:sp>
      <p:sp>
        <p:nvSpPr>
          <p:cNvPr id="8" name="Segnaposto contenuto 2"/>
          <p:cNvSpPr txBox="1">
            <a:spLocks/>
          </p:cNvSpPr>
          <p:nvPr/>
        </p:nvSpPr>
        <p:spPr>
          <a:xfrm>
            <a:off x="395536" y="1700809"/>
            <a:ext cx="8579296"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1200"/>
              </a:spcAft>
              <a:buClrTx/>
              <a:buSzTx/>
              <a:buFont typeface="Arial" panose="020B0604020202020204" pitchFamily="34" charset="0"/>
              <a:buNone/>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Regole e procedure per evitare aumento dei costi e rischi</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prevalenza </a:t>
            </a:r>
            <a:r>
              <a:rPr kumimoji="0" lang="it-IT" sz="2500" b="1"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criterio offerta economicamente più vantaggiosa </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limite alle varianti</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limite al subappalto</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incremento della trasparenza nell’aggiudicazione delle gare</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it-IT" sz="2500" b="0" i="0" u="none" strike="noStrike" kern="1200" cap="none" spc="0" normalizeH="0" baseline="0" noProof="0" dirty="0" smtClean="0">
                <a:ln>
                  <a:noFill/>
                </a:ln>
                <a:effectLst/>
                <a:uLnTx/>
                <a:uFillTx/>
                <a:latin typeface="Segoe UI" panose="020B0502040204020203" pitchFamily="34" charset="0"/>
                <a:ea typeface="Segoe UI" panose="020B0502040204020203" pitchFamily="34" charset="0"/>
                <a:cs typeface="Segoe UI" panose="020B0502040204020203" pitchFamily="34" charset="0"/>
              </a:rPr>
              <a:t> innovazioni in materia di ricorsi giurisdizionali e rimedi alternativi alla tutela giurisdizionale</a:t>
            </a:r>
          </a:p>
        </p:txBody>
      </p:sp>
    </p:spTree>
    <p:extLst>
      <p:ext uri="{BB962C8B-B14F-4D97-AF65-F5344CB8AC3E}">
        <p14:creationId xmlns="" xmlns:p14="http://schemas.microsoft.com/office/powerpoint/2010/main" val="371661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0" y="5947544"/>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sp>
        <p:nvSpPr>
          <p:cNvPr id="3" name="Rettangolo 2"/>
          <p:cNvSpPr/>
          <p:nvPr/>
        </p:nvSpPr>
        <p:spPr>
          <a:xfrm>
            <a:off x="179512" y="1772816"/>
            <a:ext cx="8964488" cy="481157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it-IT" sz="2000" dirty="0" smtClean="0">
                <a:latin typeface="Segoe UI" panose="020B0502040204020203" pitchFamily="34" charset="0"/>
                <a:ea typeface="Segoe UI" panose="020B0502040204020203" pitchFamily="34" charset="0"/>
                <a:cs typeface="Segoe UI" panose="020B0502040204020203" pitchFamily="34" charset="0"/>
              </a:rPr>
              <a:t>l’obbligo </a:t>
            </a:r>
            <a:r>
              <a:rPr lang="it-IT" sz="2000" dirty="0">
                <a:latin typeface="Segoe UI" panose="020B0502040204020203" pitchFamily="34" charset="0"/>
                <a:ea typeface="Segoe UI" panose="020B0502040204020203" pitchFamily="34" charset="0"/>
                <a:cs typeface="Segoe UI" panose="020B0502040204020203" pitchFamily="34" charset="0"/>
              </a:rPr>
              <a:t>per la stazione appaltante di </a:t>
            </a:r>
            <a:r>
              <a:rPr lang="it-IT" sz="2000" b="1" dirty="0">
                <a:latin typeface="Segoe UI" panose="020B0502040204020203" pitchFamily="34" charset="0"/>
                <a:ea typeface="Segoe UI" panose="020B0502040204020203" pitchFamily="34" charset="0"/>
                <a:cs typeface="Segoe UI" panose="020B0502040204020203" pitchFamily="34" charset="0"/>
              </a:rPr>
              <a:t>corrispondere l'importo </a:t>
            </a:r>
            <a:r>
              <a:rPr lang="it-IT" sz="2000" b="1" dirty="0" smtClean="0">
                <a:latin typeface="Segoe UI" panose="020B0502040204020203" pitchFamily="34" charset="0"/>
                <a:ea typeface="Segoe UI" panose="020B0502040204020203" pitchFamily="34" charset="0"/>
                <a:cs typeface="Segoe UI" panose="020B0502040204020203" pitchFamily="34" charset="0"/>
              </a:rPr>
              <a:t>dovuto</a:t>
            </a:r>
          </a:p>
          <a:p>
            <a:pPr marL="342900" indent="-342900">
              <a:spcAft>
                <a:spcPts val="1000"/>
              </a:spcAft>
              <a:buFont typeface="Arial" panose="020B0604020202020204" pitchFamily="34" charset="0"/>
              <a:buChar char="•"/>
            </a:pPr>
            <a:r>
              <a:rPr lang="it-IT" sz="2000" dirty="0" smtClean="0">
                <a:latin typeface="Segoe UI" panose="020B0502040204020203" pitchFamily="34" charset="0"/>
                <a:ea typeface="Segoe UI" panose="020B0502040204020203" pitchFamily="34" charset="0"/>
                <a:cs typeface="Segoe UI" panose="020B0502040204020203" pitchFamily="34" charset="0"/>
              </a:rPr>
              <a:t>il </a:t>
            </a:r>
            <a:r>
              <a:rPr lang="it-IT" sz="2000" b="1" dirty="0">
                <a:latin typeface="Segoe UI" panose="020B0502040204020203" pitchFamily="34" charset="0"/>
                <a:ea typeface="Segoe UI" panose="020B0502040204020203" pitchFamily="34" charset="0"/>
                <a:cs typeface="Segoe UI" panose="020B0502040204020203" pitchFamily="34" charset="0"/>
              </a:rPr>
              <a:t>potere sostitutivo </a:t>
            </a:r>
            <a:r>
              <a:rPr lang="it-IT" sz="2000" dirty="0">
                <a:latin typeface="Segoe UI" panose="020B0502040204020203" pitchFamily="34" charset="0"/>
                <a:ea typeface="Segoe UI" panose="020B0502040204020203" pitchFamily="34" charset="0"/>
                <a:cs typeface="Segoe UI" panose="020B0502040204020203" pitchFamily="34" charset="0"/>
              </a:rPr>
              <a:t>della stazione appaltante nel caso di </a:t>
            </a:r>
            <a:r>
              <a:rPr lang="it-IT" sz="2000" b="1" dirty="0">
                <a:latin typeface="Segoe UI" panose="020B0502040204020203" pitchFamily="34" charset="0"/>
                <a:ea typeface="Segoe UI" panose="020B0502040204020203" pitchFamily="34" charset="0"/>
                <a:cs typeface="Segoe UI" panose="020B0502040204020203" pitchFamily="34" charset="0"/>
              </a:rPr>
              <a:t>inadempienza </a:t>
            </a:r>
            <a:r>
              <a:rPr lang="it-IT" sz="2000" b="1" dirty="0" smtClean="0">
                <a:latin typeface="Segoe UI" panose="020B0502040204020203" pitchFamily="34" charset="0"/>
                <a:ea typeface="Segoe UI" panose="020B0502040204020203" pitchFamily="34" charset="0"/>
                <a:cs typeface="Segoe UI" panose="020B0502040204020203" pitchFamily="34" charset="0"/>
              </a:rPr>
              <a:t>contributiva</a:t>
            </a:r>
          </a:p>
          <a:p>
            <a:pPr marL="342900" indent="-342900">
              <a:spcAft>
                <a:spcPts val="1000"/>
              </a:spcAft>
              <a:buFont typeface="Arial" panose="020B0604020202020204" pitchFamily="34" charset="0"/>
              <a:buChar char="•"/>
            </a:pPr>
            <a:r>
              <a:rPr lang="it-IT" sz="2000" b="1" dirty="0" smtClean="0">
                <a:latin typeface="Segoe UI" panose="020B0502040204020203" pitchFamily="34" charset="0"/>
                <a:ea typeface="Segoe UI" panose="020B0502040204020203" pitchFamily="34" charset="0"/>
                <a:cs typeface="Segoe UI" panose="020B0502040204020203" pitchFamily="34" charset="0"/>
              </a:rPr>
              <a:t>la </a:t>
            </a:r>
            <a:r>
              <a:rPr lang="it-IT" sz="2000" b="1" dirty="0">
                <a:latin typeface="Segoe UI" panose="020B0502040204020203" pitchFamily="34" charset="0"/>
                <a:ea typeface="Segoe UI" panose="020B0502040204020203" pitchFamily="34" charset="0"/>
                <a:cs typeface="Segoe UI" panose="020B0502040204020203" pitchFamily="34" charset="0"/>
              </a:rPr>
              <a:t>suddivisione in lotti </a:t>
            </a:r>
            <a:endParaRPr lang="it-IT" sz="20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000"/>
              </a:spcAft>
              <a:buFont typeface="Arial" panose="020B0604020202020204" pitchFamily="34" charset="0"/>
              <a:buChar char="•"/>
            </a:pPr>
            <a:r>
              <a:rPr lang="it-IT" sz="2000" b="1" dirty="0">
                <a:latin typeface="Segoe UI" panose="020B0502040204020203" pitchFamily="34" charset="0"/>
                <a:ea typeface="Segoe UI" panose="020B0502040204020203" pitchFamily="34" charset="0"/>
                <a:cs typeface="Segoe UI" panose="020B0502040204020203" pitchFamily="34" charset="0"/>
              </a:rPr>
              <a:t>l’anticipazione del prezzo pari al 20</a:t>
            </a:r>
            <a:r>
              <a:rPr lang="it-IT" sz="2000" b="1"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spcAft>
                <a:spcPts val="1000"/>
              </a:spcAft>
              <a:buFont typeface="Arial" panose="020B0604020202020204" pitchFamily="34" charset="0"/>
              <a:buChar char="•"/>
            </a:pPr>
            <a:r>
              <a:rPr lang="it-IT" sz="2000" dirty="0">
                <a:latin typeface="Segoe UI" panose="020B0502040204020203" pitchFamily="34" charset="0"/>
                <a:ea typeface="Segoe UI" panose="020B0502040204020203" pitchFamily="34" charset="0"/>
                <a:cs typeface="Segoe UI" panose="020B0502040204020203" pitchFamily="34" charset="0"/>
              </a:rPr>
              <a:t>la possibilità di includere </a:t>
            </a:r>
            <a:r>
              <a:rPr lang="it-IT" sz="2000" b="1" dirty="0">
                <a:latin typeface="Segoe UI" panose="020B0502040204020203" pitchFamily="34" charset="0"/>
                <a:ea typeface="Segoe UI" panose="020B0502040204020203" pitchFamily="34" charset="0"/>
                <a:cs typeface="Segoe UI" panose="020B0502040204020203" pitchFamily="34" charset="0"/>
              </a:rPr>
              <a:t>“clausole sociali</a:t>
            </a:r>
            <a:r>
              <a:rPr lang="it-IT" sz="2000" b="1"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spcAft>
                <a:spcPts val="1000"/>
              </a:spcAft>
              <a:buFont typeface="Arial" panose="020B0604020202020204" pitchFamily="34" charset="0"/>
              <a:buChar char="•"/>
            </a:pPr>
            <a:r>
              <a:rPr lang="it-IT" sz="2000" dirty="0">
                <a:latin typeface="Segoe UI" panose="020B0502040204020203" pitchFamily="34" charset="0"/>
                <a:ea typeface="Segoe UI" panose="020B0502040204020203" pitchFamily="34" charset="0"/>
                <a:cs typeface="Segoe UI" panose="020B0502040204020203" pitchFamily="34" charset="0"/>
              </a:rPr>
              <a:t>la previsione di </a:t>
            </a:r>
            <a:r>
              <a:rPr lang="it-IT" sz="2000" b="1" dirty="0">
                <a:latin typeface="Segoe UI" panose="020B0502040204020203" pitchFamily="34" charset="0"/>
                <a:ea typeface="Segoe UI" panose="020B0502040204020203" pitchFamily="34" charset="0"/>
                <a:cs typeface="Segoe UI" panose="020B0502040204020203" pitchFamily="34" charset="0"/>
              </a:rPr>
              <a:t>criteri premiali </a:t>
            </a:r>
            <a:r>
              <a:rPr lang="it-IT" sz="2000" dirty="0">
                <a:latin typeface="Segoe UI" panose="020B0502040204020203" pitchFamily="34" charset="0"/>
                <a:ea typeface="Segoe UI" panose="020B0502040204020203" pitchFamily="34" charset="0"/>
                <a:cs typeface="Segoe UI" panose="020B0502040204020203" pitchFamily="34" charset="0"/>
              </a:rPr>
              <a:t>nella valutazione delle offerte </a:t>
            </a:r>
            <a:endParaRPr lang="it-IT" sz="20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000"/>
              </a:spcAft>
              <a:buFont typeface="Arial" panose="020B0604020202020204" pitchFamily="34" charset="0"/>
              <a:buChar char="•"/>
            </a:pPr>
            <a:r>
              <a:rPr lang="it-IT" sz="2000" dirty="0">
                <a:latin typeface="Segoe UI" panose="020B0502040204020203" pitchFamily="34" charset="0"/>
                <a:ea typeface="Segoe UI" panose="020B0502040204020203" pitchFamily="34" charset="0"/>
                <a:cs typeface="Segoe UI" panose="020B0502040204020203" pitchFamily="34" charset="0"/>
              </a:rPr>
              <a:t>la previsione di un maggior punteggio </a:t>
            </a:r>
            <a:r>
              <a:rPr lang="it-IT" sz="2000" dirty="0" smtClean="0">
                <a:latin typeface="Segoe UI" panose="020B0502040204020203" pitchFamily="34" charset="0"/>
                <a:ea typeface="Segoe UI" panose="020B0502040204020203" pitchFamily="34" charset="0"/>
                <a:cs typeface="Segoe UI" panose="020B0502040204020203" pitchFamily="34" charset="0"/>
              </a:rPr>
              <a:t>per l'offerta con un </a:t>
            </a:r>
            <a:r>
              <a:rPr lang="it-IT" sz="2000" b="1" dirty="0">
                <a:latin typeface="Segoe UI" panose="020B0502040204020203" pitchFamily="34" charset="0"/>
                <a:ea typeface="Segoe UI" panose="020B0502040204020203" pitchFamily="34" charset="0"/>
                <a:cs typeface="Segoe UI" panose="020B0502040204020203" pitchFamily="34" charset="0"/>
              </a:rPr>
              <a:t>minore impatto sulla salute e </a:t>
            </a:r>
            <a:r>
              <a:rPr lang="it-IT" sz="2000" b="1" dirty="0" smtClean="0">
                <a:latin typeface="Segoe UI" panose="020B0502040204020203" pitchFamily="34" charset="0"/>
                <a:ea typeface="Segoe UI" panose="020B0502040204020203" pitchFamily="34" charset="0"/>
                <a:cs typeface="Segoe UI" panose="020B0502040204020203" pitchFamily="34" charset="0"/>
              </a:rPr>
              <a:t>sull'ambiente</a:t>
            </a:r>
          </a:p>
          <a:p>
            <a:pPr marL="342900" indent="-342900">
              <a:spcAft>
                <a:spcPts val="1000"/>
              </a:spcAft>
              <a:buFont typeface="Arial" panose="020B0604020202020204" pitchFamily="34" charset="0"/>
              <a:buChar char="•"/>
            </a:pPr>
            <a:r>
              <a:rPr lang="it-IT" sz="2000" dirty="0">
                <a:latin typeface="Segoe UI" panose="020B0502040204020203" pitchFamily="34" charset="0"/>
                <a:ea typeface="Segoe UI" panose="020B0502040204020203" pitchFamily="34" charset="0"/>
                <a:cs typeface="Segoe UI" panose="020B0502040204020203" pitchFamily="34" charset="0"/>
              </a:rPr>
              <a:t>l’obbligatorietà del </a:t>
            </a:r>
            <a:r>
              <a:rPr lang="it-IT" sz="2000" b="1" dirty="0">
                <a:latin typeface="Segoe UI" panose="020B0502040204020203" pitchFamily="34" charset="0"/>
                <a:ea typeface="Segoe UI" panose="020B0502040204020203" pitchFamily="34" charset="0"/>
                <a:cs typeface="Segoe UI" panose="020B0502040204020203" pitchFamily="34" charset="0"/>
              </a:rPr>
              <a:t>dibattito pubblico </a:t>
            </a:r>
            <a:endParaRPr lang="it-IT" sz="20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000"/>
              </a:spcAft>
              <a:buFont typeface="Arial" panose="020B0604020202020204" pitchFamily="34" charset="0"/>
              <a:buChar char="•"/>
            </a:pPr>
            <a:r>
              <a:rPr lang="it-IT" sz="2000" b="1" dirty="0">
                <a:latin typeface="Segoe UI" panose="020B0502040204020203" pitchFamily="34" charset="0"/>
                <a:ea typeface="Segoe UI" panose="020B0502040204020203" pitchFamily="34" charset="0"/>
                <a:cs typeface="Segoe UI" panose="020B0502040204020203" pitchFamily="34" charset="0"/>
              </a:rPr>
              <a:t>il partenariato per l’innovazione, la procedura competitiva con negoziazione</a:t>
            </a:r>
            <a:endParaRPr lang="it-IT" sz="2000" b="1" dirty="0" smtClean="0">
              <a:latin typeface="Segoe UI" panose="020B0502040204020203" pitchFamily="34" charset="0"/>
              <a:ea typeface="Segoe UI" panose="020B0502040204020203" pitchFamily="34" charset="0"/>
              <a:cs typeface="Segoe UI" panose="020B0502040204020203" pitchFamily="34" charset="0"/>
            </a:endParaRPr>
          </a:p>
        </p:txBody>
      </p:sp>
      <p:cxnSp>
        <p:nvCxnSpPr>
          <p:cNvPr id="5" name="Connettore 1 4"/>
          <p:cNvCxnSpPr/>
          <p:nvPr/>
        </p:nvCxnSpPr>
        <p:spPr>
          <a:xfrm>
            <a:off x="395536" y="162880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5496" y="116632"/>
            <a:ext cx="9144000" cy="2154436"/>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a:t>Il nuovo </a:t>
            </a:r>
            <a:r>
              <a:rPr lang="it-IT" dirty="0" smtClean="0"/>
              <a:t>Codice </a:t>
            </a:r>
          </a:p>
          <a:p>
            <a:r>
              <a:rPr lang="it-IT" sz="3800" dirty="0" smtClean="0"/>
              <a:t>Aspetti </a:t>
            </a:r>
            <a:r>
              <a:rPr lang="it-IT" sz="3800" dirty="0"/>
              <a:t>sociali e ambientali </a:t>
            </a:r>
            <a:r>
              <a:rPr lang="it-IT" sz="3800" dirty="0" smtClean="0"/>
              <a:t>e innovazione</a:t>
            </a:r>
            <a:endParaRPr lang="it-IT" sz="3800" dirty="0"/>
          </a:p>
          <a:p>
            <a:endParaRPr lang="it-IT" dirty="0"/>
          </a:p>
        </p:txBody>
      </p:sp>
    </p:spTree>
    <p:extLst>
      <p:ext uri="{BB962C8B-B14F-4D97-AF65-F5344CB8AC3E}">
        <p14:creationId xmlns="" xmlns:p14="http://schemas.microsoft.com/office/powerpoint/2010/main" val="3981061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0" y="5947544"/>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5536" y="149731"/>
            <a:ext cx="8136904" cy="830997"/>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smtClean="0"/>
              <a:t>Il nuovo Codice riassumendo</a:t>
            </a:r>
            <a:endParaRPr lang="it-IT" dirty="0"/>
          </a:p>
        </p:txBody>
      </p:sp>
      <p:sp>
        <p:nvSpPr>
          <p:cNvPr id="5" name="Rettangolo 4"/>
          <p:cNvSpPr/>
          <p:nvPr/>
        </p:nvSpPr>
        <p:spPr>
          <a:xfrm>
            <a:off x="431540" y="950232"/>
            <a:ext cx="8100900" cy="47911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nSpc>
                <a:spcPct val="150000"/>
              </a:lnSpc>
              <a:spcAft>
                <a:spcPts val="1200"/>
              </a:spcAft>
              <a:buFont typeface="Arial" panose="020B0604020202020204" pitchFamily="34" charset="0"/>
              <a:buChar char="•"/>
            </a:pP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Il Codice ci riporta all’obbligo di </a:t>
            </a:r>
            <a:r>
              <a:rPr lang="it-IT" sz="2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programmare DPP</a:t>
            </a: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it-IT" sz="2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valutare la fattibilità </a:t>
            </a: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tecnico-economica del progetto, scindere le fasi di progettazione da quelle di esecuzione (</a:t>
            </a:r>
            <a:r>
              <a:rPr lang="it-IT" sz="2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Fondo progetti e Fondo opere</a:t>
            </a: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responsabilizzando le stazioni appaltanti</a:t>
            </a:r>
          </a:p>
          <a:p>
            <a:pPr marL="457200" indent="-457200">
              <a:lnSpc>
                <a:spcPct val="150000"/>
              </a:lnSpc>
              <a:spcAft>
                <a:spcPts val="1200"/>
              </a:spcAft>
              <a:buFont typeface="Arial" panose="020B0604020202020204" pitchFamily="34" charset="0"/>
              <a:buChar char="•"/>
            </a:pP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Porre i </a:t>
            </a:r>
            <a:r>
              <a:rPr lang="it-IT" sz="2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rischi operativi in capo all’operatore economico</a:t>
            </a:r>
            <a:r>
              <a:rPr lang="it-IT" sz="25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per evitare che l’opera si ribalti a carico della finanza pubblica</a:t>
            </a:r>
            <a:endParaRPr lang="it-IT" sz="25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CasellaDiTesto 5"/>
          <p:cNvSpPr txBox="1"/>
          <p:nvPr/>
        </p:nvSpPr>
        <p:spPr>
          <a:xfrm>
            <a:off x="395536" y="5877272"/>
            <a:ext cx="806489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defPPr>
              <a:defRPr lang="it-IT"/>
            </a:defPPr>
            <a:lvl1pPr algn="ctr">
              <a:defRPr sz="2400" b="1" i="1">
                <a:solidFill>
                  <a:srgbClr val="FF0000"/>
                </a:solidFill>
                <a:latin typeface="Segoe UI" panose="020B0502040204020203" pitchFamily="34" charset="0"/>
                <a:ea typeface="Segoe UI" panose="020B0502040204020203" pitchFamily="34" charset="0"/>
                <a:cs typeface="Segoe UI" panose="020B0502040204020203" pitchFamily="34" charset="0"/>
              </a:defRPr>
            </a:lvl1pPr>
          </a:lstStyle>
          <a:p>
            <a:r>
              <a:rPr lang="it-IT" dirty="0" smtClean="0"/>
              <a:t>Ruolo RGS: valutare adeguatamente rischi sottostanti contratti e PEF nel medio-lungo periodo</a:t>
            </a:r>
            <a:endParaRPr lang="it-IT" dirty="0"/>
          </a:p>
        </p:txBody>
      </p:sp>
    </p:spTree>
    <p:extLst>
      <p:ext uri="{BB962C8B-B14F-4D97-AF65-F5344CB8AC3E}">
        <p14:creationId xmlns="" xmlns:p14="http://schemas.microsoft.com/office/powerpoint/2010/main" val="1721247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23528" y="149731"/>
            <a:ext cx="3868269" cy="830997"/>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smtClean="0"/>
              <a:t>Conclusioni</a:t>
            </a:r>
            <a:endParaRPr lang="it-IT" dirty="0"/>
          </a:p>
        </p:txBody>
      </p:sp>
      <p:sp>
        <p:nvSpPr>
          <p:cNvPr id="3" name="CasellaDiTesto 2"/>
          <p:cNvSpPr txBox="1"/>
          <p:nvPr/>
        </p:nvSpPr>
        <p:spPr>
          <a:xfrm>
            <a:off x="4355976" y="517024"/>
            <a:ext cx="4788024" cy="543225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Investimenti per la crescita</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Politiche di bilancio responsabili</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Spesa informata e responsabile </a:t>
            </a:r>
          </a:p>
          <a:p>
            <a:pPr algn="ctr">
              <a:spcAft>
                <a:spcPts val="600"/>
              </a:spcAft>
            </a:pPr>
            <a:r>
              <a:rPr lang="it-IT" dirty="0" smtClean="0">
                <a:latin typeface="Segoe UI" panose="020B0502040204020203" pitchFamily="34" charset="0"/>
                <a:ea typeface="Segoe UI" panose="020B0502040204020203" pitchFamily="34" charset="0"/>
                <a:cs typeface="Segoe UI" panose="020B0502040204020203" pitchFamily="34" charset="0"/>
              </a:rPr>
              <a:t>Come?</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Integrare programmazione finanziaria con strategie e scelte settoriali </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Fortificare allocazione strategica delle risorse</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Informare, valutare e monitorare </a:t>
            </a:r>
          </a:p>
          <a:p>
            <a:pPr marL="342900" indent="-342900">
              <a:spcAft>
                <a:spcPts val="600"/>
              </a:spcAft>
              <a:buFont typeface="Arial" panose="020B0604020202020204" pitchFamily="34" charset="0"/>
              <a:buChar char="•"/>
            </a:pPr>
            <a:r>
              <a:rPr lang="it-IT" dirty="0" smtClean="0">
                <a:latin typeface="Segoe UI" panose="020B0502040204020203" pitchFamily="34" charset="0"/>
                <a:ea typeface="Segoe UI" panose="020B0502040204020203" pitchFamily="34" charset="0"/>
                <a:cs typeface="Segoe UI" panose="020B0502040204020203" pitchFamily="34" charset="0"/>
              </a:rPr>
              <a:t>Verificare i risultati </a:t>
            </a:r>
          </a:p>
        </p:txBody>
      </p:sp>
      <p:grpSp>
        <p:nvGrpSpPr>
          <p:cNvPr id="13" name="Gruppo 12"/>
          <p:cNvGrpSpPr/>
          <p:nvPr/>
        </p:nvGrpSpPr>
        <p:grpSpPr>
          <a:xfrm rot="5400000">
            <a:off x="-142508" y="1147787"/>
            <a:ext cx="4676487" cy="4486386"/>
            <a:chOff x="-142508" y="1419834"/>
            <a:chExt cx="4676487" cy="4486386"/>
          </a:xfrm>
        </p:grpSpPr>
        <p:sp>
          <p:nvSpPr>
            <p:cNvPr id="14" name="Figura a mano libera 13"/>
            <p:cNvSpPr/>
            <p:nvPr/>
          </p:nvSpPr>
          <p:spPr>
            <a:xfrm>
              <a:off x="294724" y="1666966"/>
              <a:ext cx="3992123" cy="3992123"/>
            </a:xfrm>
            <a:custGeom>
              <a:avLst/>
              <a:gdLst>
                <a:gd name="connsiteX0" fmla="*/ 1996061 w 3992123"/>
                <a:gd name="connsiteY0" fmla="*/ 0 h 3992123"/>
                <a:gd name="connsiteX1" fmla="*/ 3992123 w 3992123"/>
                <a:gd name="connsiteY1" fmla="*/ 1996062 h 3992123"/>
                <a:gd name="connsiteX2" fmla="*/ 1996061 w 3992123"/>
                <a:gd name="connsiteY2" fmla="*/ 3992124 h 3992123"/>
                <a:gd name="connsiteX3" fmla="*/ 1996062 w 3992123"/>
                <a:gd name="connsiteY3" fmla="*/ 1996062 h 3992123"/>
                <a:gd name="connsiteX4" fmla="*/ 1996061 w 3992123"/>
                <a:gd name="connsiteY4" fmla="*/ 0 h 399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2123" h="3992123">
                  <a:moveTo>
                    <a:pt x="1996061" y="0"/>
                  </a:moveTo>
                  <a:cubicBezTo>
                    <a:pt x="3098456" y="0"/>
                    <a:pt x="3992123" y="893667"/>
                    <a:pt x="3992123" y="1996062"/>
                  </a:cubicBezTo>
                  <a:cubicBezTo>
                    <a:pt x="3992123" y="3098457"/>
                    <a:pt x="3098456" y="3992124"/>
                    <a:pt x="1996061" y="3992124"/>
                  </a:cubicBezTo>
                  <a:cubicBezTo>
                    <a:pt x="1996061" y="3326770"/>
                    <a:pt x="1996062" y="2661416"/>
                    <a:pt x="1996062" y="1996062"/>
                  </a:cubicBezTo>
                  <a:cubicBezTo>
                    <a:pt x="1996062" y="1330708"/>
                    <a:pt x="1996061" y="665354"/>
                    <a:pt x="1996061" y="0"/>
                  </a:cubicBezTo>
                  <a:close/>
                </a:path>
              </a:pathLst>
            </a:custGeom>
            <a:ln/>
          </p:spPr>
          <p:style>
            <a:lnRef idx="1">
              <a:schemeClr val="dk1"/>
            </a:lnRef>
            <a:fillRef idx="2">
              <a:schemeClr val="dk1"/>
            </a:fillRef>
            <a:effectRef idx="1">
              <a:schemeClr val="dk1"/>
            </a:effectRef>
            <a:fontRef idx="minor">
              <a:schemeClr val="dk1"/>
            </a:fontRef>
          </p:style>
          <p:txBody>
            <a:bodyPr spcFirstLastPara="0" vert="vert270" wrap="none" lIns="2200461" tIns="1064606" rIns="404004" bIns="1064606" numCol="1" spcCol="1270" anchor="ctr" anchorCtr="0">
              <a:noAutofit/>
            </a:bodyPr>
            <a:lstStyle/>
            <a:p>
              <a:pPr marL="0" marR="0" lvl="0" indent="0" algn="ctr" defTabSz="666750" eaLnBrk="1" fontAlgn="auto" latinLnBrk="0" hangingPunct="1">
                <a:lnSpc>
                  <a:spcPct val="90000"/>
                </a:lnSpc>
                <a:spcBef>
                  <a:spcPts val="0"/>
                </a:spcBef>
                <a:spcAft>
                  <a:spcPct val="35000"/>
                </a:spcAft>
                <a:buClrTx/>
                <a:buSzTx/>
                <a:buFontTx/>
                <a:buNone/>
                <a:tabLst/>
                <a:defRPr/>
              </a:pPr>
              <a:r>
                <a:rPr kumimoji="0" lang="it-IT" sz="2800" b="0"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Programmazione</a:t>
              </a:r>
            </a:p>
          </p:txBody>
        </p:sp>
        <p:sp>
          <p:nvSpPr>
            <p:cNvPr id="15" name="Figura a mano libera 14"/>
            <p:cNvSpPr/>
            <p:nvPr/>
          </p:nvSpPr>
          <p:spPr>
            <a:xfrm>
              <a:off x="104623" y="1666966"/>
              <a:ext cx="3992123" cy="3992123"/>
            </a:xfrm>
            <a:custGeom>
              <a:avLst/>
              <a:gdLst>
                <a:gd name="connsiteX0" fmla="*/ 1996062 w 3992123"/>
                <a:gd name="connsiteY0" fmla="*/ 3992123 h 3992123"/>
                <a:gd name="connsiteX1" fmla="*/ 0 w 3992123"/>
                <a:gd name="connsiteY1" fmla="*/ 1996061 h 3992123"/>
                <a:gd name="connsiteX2" fmla="*/ 1996062 w 3992123"/>
                <a:gd name="connsiteY2" fmla="*/ -1 h 3992123"/>
                <a:gd name="connsiteX3" fmla="*/ 1996062 w 3992123"/>
                <a:gd name="connsiteY3" fmla="*/ 1996062 h 3992123"/>
                <a:gd name="connsiteX4" fmla="*/ 1996062 w 3992123"/>
                <a:gd name="connsiteY4" fmla="*/ 3992123 h 399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2123" h="3992123">
                  <a:moveTo>
                    <a:pt x="1996062" y="3992123"/>
                  </a:moveTo>
                  <a:cubicBezTo>
                    <a:pt x="893667" y="3992123"/>
                    <a:pt x="0" y="3098456"/>
                    <a:pt x="0" y="1996061"/>
                  </a:cubicBezTo>
                  <a:cubicBezTo>
                    <a:pt x="0" y="893666"/>
                    <a:pt x="893667" y="-1"/>
                    <a:pt x="1996062" y="-1"/>
                  </a:cubicBezTo>
                  <a:lnTo>
                    <a:pt x="1996062" y="1996062"/>
                  </a:lnTo>
                  <a:lnTo>
                    <a:pt x="1996062" y="3992123"/>
                  </a:lnTo>
                  <a:close/>
                </a:path>
              </a:pathLst>
            </a:custGeom>
            <a:ln/>
          </p:spPr>
          <p:style>
            <a:lnRef idx="1">
              <a:schemeClr val="accent3"/>
            </a:lnRef>
            <a:fillRef idx="2">
              <a:schemeClr val="accent3"/>
            </a:fillRef>
            <a:effectRef idx="1">
              <a:schemeClr val="accent3"/>
            </a:effectRef>
            <a:fontRef idx="minor">
              <a:schemeClr val="dk1"/>
            </a:fontRef>
          </p:style>
          <p:txBody>
            <a:bodyPr spcFirstLastPara="0" vert="vert270" wrap="square" lIns="404005" tIns="1064606" rIns="2200460" bIns="1064606" numCol="1" spcCol="1270" anchor="ctr" anchorCtr="0">
              <a:noAutofit/>
            </a:bodyPr>
            <a:lstStyle/>
            <a:p>
              <a:pPr marL="0" marR="0" lvl="0" indent="0" algn="ctr" defTabSz="666750" eaLnBrk="1" fontAlgn="auto" latinLnBrk="0" hangingPunct="1">
                <a:lnSpc>
                  <a:spcPct val="90000"/>
                </a:lnSpc>
                <a:spcBef>
                  <a:spcPts val="0"/>
                </a:spcBef>
                <a:spcAft>
                  <a:spcPct val="35000"/>
                </a:spcAft>
                <a:buClrTx/>
                <a:buSzTx/>
                <a:buFontTx/>
                <a:buNone/>
                <a:tabLst/>
                <a:defRPr/>
              </a:pPr>
              <a:r>
                <a:rPr kumimoji="0" lang="it-IT" sz="2800" b="0"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Controllo</a:t>
              </a:r>
            </a:p>
          </p:txBody>
        </p:sp>
        <p:sp>
          <p:nvSpPr>
            <p:cNvPr id="16" name="Freccia ad arco 15"/>
            <p:cNvSpPr/>
            <p:nvPr/>
          </p:nvSpPr>
          <p:spPr>
            <a:xfrm>
              <a:off x="47593" y="1419834"/>
              <a:ext cx="4486386" cy="4486386"/>
            </a:xfrm>
            <a:prstGeom prst="circularArrow">
              <a:avLst>
                <a:gd name="adj1" fmla="val 5085"/>
                <a:gd name="adj2" fmla="val 327528"/>
                <a:gd name="adj3" fmla="val 5072472"/>
                <a:gd name="adj4" fmla="val 16200000"/>
                <a:gd name="adj5" fmla="val 5932"/>
              </a:avLst>
            </a:prstGeom>
            <a:solidFill>
              <a:srgbClr val="1F497D">
                <a:tint val="60000"/>
                <a:hueOff val="0"/>
                <a:satOff val="0"/>
                <a:lumOff val="0"/>
                <a:alphaOff val="0"/>
              </a:srgbClr>
            </a:solidFill>
            <a:ln>
              <a:noFill/>
            </a:ln>
            <a:effectLst/>
          </p:spPr>
        </p:sp>
        <p:sp>
          <p:nvSpPr>
            <p:cNvPr id="17" name="Freccia ad arco 16"/>
            <p:cNvSpPr/>
            <p:nvPr/>
          </p:nvSpPr>
          <p:spPr>
            <a:xfrm>
              <a:off x="-142508" y="1419834"/>
              <a:ext cx="4486386" cy="4486386"/>
            </a:xfrm>
            <a:prstGeom prst="circularArrow">
              <a:avLst>
                <a:gd name="adj1" fmla="val 5085"/>
                <a:gd name="adj2" fmla="val 327528"/>
                <a:gd name="adj3" fmla="val 15872472"/>
                <a:gd name="adj4" fmla="val 5400000"/>
                <a:gd name="adj5" fmla="val 5932"/>
              </a:avLst>
            </a:prstGeom>
            <a:solidFill>
              <a:srgbClr val="1F497D">
                <a:tint val="60000"/>
                <a:hueOff val="0"/>
                <a:satOff val="0"/>
                <a:lumOff val="0"/>
                <a:alphaOff val="0"/>
              </a:srgbClr>
            </a:solidFill>
            <a:ln>
              <a:noFill/>
            </a:ln>
            <a:effectLst/>
          </p:spPr>
        </p:sp>
      </p:grpSp>
    </p:spTree>
    <p:extLst>
      <p:ext uri="{BB962C8B-B14F-4D97-AF65-F5344CB8AC3E}">
        <p14:creationId xmlns="" xmlns:p14="http://schemas.microsoft.com/office/powerpoint/2010/main" val="1433641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23528" y="149731"/>
            <a:ext cx="3868269" cy="830997"/>
          </a:xfrm>
          <a:prstGeom prst="rect">
            <a:avLst/>
          </a:prstGeom>
          <a:noFill/>
        </p:spPr>
        <p:txBody>
          <a:bodyPr wrap="square" rtlCol="0">
            <a:spAutoFit/>
          </a:bodyPr>
          <a:lstStyle>
            <a:defPPr>
              <a:defRPr lang="it-IT"/>
            </a:defPPr>
            <a:lvl1pPr>
              <a:defRPr sz="4800">
                <a:latin typeface="Baker Signet Std" pitchFamily="34" charset="0"/>
                <a:ea typeface="Segoe UI" panose="020B0502040204020203" pitchFamily="34" charset="0"/>
                <a:cs typeface="Segoe UI" panose="020B0502040204020203" pitchFamily="34" charset="0"/>
              </a:defRPr>
            </a:lvl1pPr>
          </a:lstStyle>
          <a:p>
            <a:r>
              <a:rPr lang="it-IT" dirty="0" smtClean="0"/>
              <a:t>Conclusioni</a:t>
            </a:r>
            <a:endParaRPr lang="it-IT" dirty="0"/>
          </a:p>
        </p:txBody>
      </p:sp>
      <p:sp>
        <p:nvSpPr>
          <p:cNvPr id="3" name="CasellaDiTesto 2"/>
          <p:cNvSpPr txBox="1"/>
          <p:nvPr/>
        </p:nvSpPr>
        <p:spPr>
          <a:xfrm>
            <a:off x="4464496" y="1240299"/>
            <a:ext cx="4572000" cy="4708981"/>
          </a:xfrm>
          <a:prstGeom prst="rect">
            <a:avLst/>
          </a:prstGeom>
          <a:noFill/>
        </p:spPr>
        <p:txBody>
          <a:bodyPr wrap="square" rtlCol="0">
            <a:spAutoFit/>
          </a:bodyPr>
          <a:lstStyle/>
          <a:p>
            <a:r>
              <a:rPr lang="it-IT" sz="3000" dirty="0" smtClean="0">
                <a:latin typeface="Segoe UI" panose="020B0502040204020203" pitchFamily="34" charset="0"/>
                <a:ea typeface="Segoe UI" panose="020B0502040204020203" pitchFamily="34" charset="0"/>
                <a:cs typeface="Segoe UI" panose="020B0502040204020203" pitchFamily="34" charset="0"/>
              </a:rPr>
              <a:t>Processo </a:t>
            </a:r>
            <a:r>
              <a:rPr lang="it-IT" sz="3000" dirty="0">
                <a:latin typeface="Segoe UI" panose="020B0502040204020203" pitchFamily="34" charset="0"/>
                <a:ea typeface="Segoe UI" panose="020B0502040204020203" pitchFamily="34" charset="0"/>
                <a:cs typeface="Segoe UI" panose="020B0502040204020203" pitchFamily="34" charset="0"/>
              </a:rPr>
              <a:t>di </a:t>
            </a:r>
            <a:r>
              <a:rPr lang="it-IT" sz="3000" b="1" dirty="0" smtClean="0">
                <a:latin typeface="Segoe UI" panose="020B0502040204020203" pitchFamily="34" charset="0"/>
                <a:ea typeface="Segoe UI" panose="020B0502040204020203" pitchFamily="34" charset="0"/>
                <a:cs typeface="Segoe UI" panose="020B0502040204020203" pitchFamily="34" charset="0"/>
              </a:rPr>
              <a:t>integrazione </a:t>
            </a:r>
          </a:p>
          <a:p>
            <a:pPr marL="457200" indent="-457200">
              <a:buFont typeface="Arial" panose="020B0604020202020204" pitchFamily="34" charset="0"/>
              <a:buChar char="•"/>
            </a:pPr>
            <a:r>
              <a:rPr lang="it-IT" sz="3000" dirty="0">
                <a:latin typeface="Segoe UI" panose="020B0502040204020203" pitchFamily="34" charset="0"/>
                <a:ea typeface="Segoe UI" panose="020B0502040204020203" pitchFamily="34" charset="0"/>
                <a:cs typeface="Segoe UI" panose="020B0502040204020203" pitchFamily="34" charset="0"/>
              </a:rPr>
              <a:t>i</a:t>
            </a:r>
            <a:r>
              <a:rPr lang="it-IT" sz="3000" dirty="0" smtClean="0">
                <a:latin typeface="Segoe UI" panose="020B0502040204020203" pitchFamily="34" charset="0"/>
                <a:ea typeface="Segoe UI" panose="020B0502040204020203" pitchFamily="34" charset="0"/>
                <a:cs typeface="Segoe UI" panose="020B0502040204020203" pitchFamily="34" charset="0"/>
              </a:rPr>
              <a:t>nterno tra Ispettorati, </a:t>
            </a:r>
            <a:r>
              <a:rPr lang="it-IT" sz="3000" dirty="0">
                <a:latin typeface="Segoe UI" panose="020B0502040204020203" pitchFamily="34" charset="0"/>
                <a:ea typeface="Segoe UI" panose="020B0502040204020203" pitchFamily="34" charset="0"/>
                <a:cs typeface="Segoe UI" panose="020B0502040204020203" pitchFamily="34" charset="0"/>
              </a:rPr>
              <a:t>UCB e </a:t>
            </a:r>
            <a:r>
              <a:rPr lang="it-IT" sz="3000" dirty="0" smtClean="0">
                <a:latin typeface="Segoe UI" panose="020B0502040204020203" pitchFamily="34" charset="0"/>
                <a:ea typeface="Segoe UI" panose="020B0502040204020203" pitchFamily="34" charset="0"/>
                <a:cs typeface="Segoe UI" panose="020B0502040204020203" pitchFamily="34" charset="0"/>
              </a:rPr>
              <a:t>RTS</a:t>
            </a:r>
          </a:p>
          <a:p>
            <a:pPr marL="457200" indent="-457200">
              <a:buFont typeface="Arial" panose="020B0604020202020204" pitchFamily="34" charset="0"/>
              <a:buChar char="•"/>
            </a:pPr>
            <a:r>
              <a:rPr lang="it-IT" sz="3000"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con </a:t>
            </a:r>
            <a:r>
              <a:rPr lang="it-IT" sz="3000" dirty="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le </a:t>
            </a:r>
            <a:r>
              <a:rPr lang="it-IT" sz="3000"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amministrazioni</a:t>
            </a:r>
            <a:endParaRPr lang="it-IT" sz="3000" dirty="0" smtClean="0">
              <a:latin typeface="Segoe UI" panose="020B0502040204020203" pitchFamily="34" charset="0"/>
              <a:ea typeface="Segoe UI" panose="020B0502040204020203" pitchFamily="34" charset="0"/>
              <a:cs typeface="Segoe UI" panose="020B0502040204020203" pitchFamily="34" charset="0"/>
            </a:endParaRPr>
          </a:p>
          <a:p>
            <a:endParaRPr lang="it-IT" sz="3000"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endParaRPr>
          </a:p>
          <a:p>
            <a:r>
              <a:rPr lang="it-IT" sz="3000"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Istituire una </a:t>
            </a:r>
            <a:r>
              <a:rPr lang="it-IT" sz="3000" b="1" dirty="0" smtClean="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unità </a:t>
            </a:r>
            <a:r>
              <a:rPr lang="it-IT" sz="3000" b="1" dirty="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tecnica di valutazione</a:t>
            </a:r>
            <a:r>
              <a:rPr lang="it-IT" sz="3000" dirty="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per  verificare gli effetti degli investimenti, contratti, PPP e concessioni</a:t>
            </a:r>
          </a:p>
        </p:txBody>
      </p:sp>
      <p:grpSp>
        <p:nvGrpSpPr>
          <p:cNvPr id="13" name="Gruppo 12"/>
          <p:cNvGrpSpPr/>
          <p:nvPr/>
        </p:nvGrpSpPr>
        <p:grpSpPr>
          <a:xfrm rot="5400000">
            <a:off x="-142508" y="1147787"/>
            <a:ext cx="4676487" cy="4486386"/>
            <a:chOff x="-142508" y="1419834"/>
            <a:chExt cx="4676487" cy="4486386"/>
          </a:xfrm>
        </p:grpSpPr>
        <p:sp>
          <p:nvSpPr>
            <p:cNvPr id="14" name="Figura a mano libera 13"/>
            <p:cNvSpPr/>
            <p:nvPr/>
          </p:nvSpPr>
          <p:spPr>
            <a:xfrm>
              <a:off x="294724" y="1666966"/>
              <a:ext cx="3992123" cy="3992123"/>
            </a:xfrm>
            <a:custGeom>
              <a:avLst/>
              <a:gdLst>
                <a:gd name="connsiteX0" fmla="*/ 1996061 w 3992123"/>
                <a:gd name="connsiteY0" fmla="*/ 0 h 3992123"/>
                <a:gd name="connsiteX1" fmla="*/ 3992123 w 3992123"/>
                <a:gd name="connsiteY1" fmla="*/ 1996062 h 3992123"/>
                <a:gd name="connsiteX2" fmla="*/ 1996061 w 3992123"/>
                <a:gd name="connsiteY2" fmla="*/ 3992124 h 3992123"/>
                <a:gd name="connsiteX3" fmla="*/ 1996062 w 3992123"/>
                <a:gd name="connsiteY3" fmla="*/ 1996062 h 3992123"/>
                <a:gd name="connsiteX4" fmla="*/ 1996061 w 3992123"/>
                <a:gd name="connsiteY4" fmla="*/ 0 h 399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2123" h="3992123">
                  <a:moveTo>
                    <a:pt x="1996061" y="0"/>
                  </a:moveTo>
                  <a:cubicBezTo>
                    <a:pt x="3098456" y="0"/>
                    <a:pt x="3992123" y="893667"/>
                    <a:pt x="3992123" y="1996062"/>
                  </a:cubicBezTo>
                  <a:cubicBezTo>
                    <a:pt x="3992123" y="3098457"/>
                    <a:pt x="3098456" y="3992124"/>
                    <a:pt x="1996061" y="3992124"/>
                  </a:cubicBezTo>
                  <a:cubicBezTo>
                    <a:pt x="1996061" y="3326770"/>
                    <a:pt x="1996062" y="2661416"/>
                    <a:pt x="1996062" y="1996062"/>
                  </a:cubicBezTo>
                  <a:cubicBezTo>
                    <a:pt x="1996062" y="1330708"/>
                    <a:pt x="1996061" y="665354"/>
                    <a:pt x="1996061" y="0"/>
                  </a:cubicBezTo>
                  <a:close/>
                </a:path>
              </a:pathLst>
            </a:custGeom>
            <a:ln/>
          </p:spPr>
          <p:style>
            <a:lnRef idx="1">
              <a:schemeClr val="dk1"/>
            </a:lnRef>
            <a:fillRef idx="2">
              <a:schemeClr val="dk1"/>
            </a:fillRef>
            <a:effectRef idx="1">
              <a:schemeClr val="dk1"/>
            </a:effectRef>
            <a:fontRef idx="minor">
              <a:schemeClr val="dk1"/>
            </a:fontRef>
          </p:style>
          <p:txBody>
            <a:bodyPr spcFirstLastPara="0" vert="vert270" wrap="none" lIns="2200461" tIns="1064606" rIns="404004" bIns="1064606" numCol="1" spcCol="1270" anchor="ctr" anchorCtr="0">
              <a:noAutofit/>
            </a:bodyPr>
            <a:lstStyle/>
            <a:p>
              <a:pPr marL="0" marR="0" lvl="0" indent="0" algn="ctr" defTabSz="666750" eaLnBrk="1" fontAlgn="auto" latinLnBrk="0" hangingPunct="1">
                <a:lnSpc>
                  <a:spcPct val="90000"/>
                </a:lnSpc>
                <a:spcBef>
                  <a:spcPts val="0"/>
                </a:spcBef>
                <a:spcAft>
                  <a:spcPct val="35000"/>
                </a:spcAft>
                <a:buClrTx/>
                <a:buSzTx/>
                <a:buFontTx/>
                <a:buNone/>
                <a:tabLst/>
                <a:defRPr/>
              </a:pPr>
              <a:r>
                <a:rPr kumimoji="0" lang="it-IT" sz="2800" b="0"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Programmazione</a:t>
              </a:r>
            </a:p>
          </p:txBody>
        </p:sp>
        <p:sp>
          <p:nvSpPr>
            <p:cNvPr id="15" name="Figura a mano libera 14"/>
            <p:cNvSpPr/>
            <p:nvPr/>
          </p:nvSpPr>
          <p:spPr>
            <a:xfrm>
              <a:off x="104623" y="1666966"/>
              <a:ext cx="3992123" cy="3992123"/>
            </a:xfrm>
            <a:custGeom>
              <a:avLst/>
              <a:gdLst>
                <a:gd name="connsiteX0" fmla="*/ 1996062 w 3992123"/>
                <a:gd name="connsiteY0" fmla="*/ 3992123 h 3992123"/>
                <a:gd name="connsiteX1" fmla="*/ 0 w 3992123"/>
                <a:gd name="connsiteY1" fmla="*/ 1996061 h 3992123"/>
                <a:gd name="connsiteX2" fmla="*/ 1996062 w 3992123"/>
                <a:gd name="connsiteY2" fmla="*/ -1 h 3992123"/>
                <a:gd name="connsiteX3" fmla="*/ 1996062 w 3992123"/>
                <a:gd name="connsiteY3" fmla="*/ 1996062 h 3992123"/>
                <a:gd name="connsiteX4" fmla="*/ 1996062 w 3992123"/>
                <a:gd name="connsiteY4" fmla="*/ 3992123 h 399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2123" h="3992123">
                  <a:moveTo>
                    <a:pt x="1996062" y="3992123"/>
                  </a:moveTo>
                  <a:cubicBezTo>
                    <a:pt x="893667" y="3992123"/>
                    <a:pt x="0" y="3098456"/>
                    <a:pt x="0" y="1996061"/>
                  </a:cubicBezTo>
                  <a:cubicBezTo>
                    <a:pt x="0" y="893666"/>
                    <a:pt x="893667" y="-1"/>
                    <a:pt x="1996062" y="-1"/>
                  </a:cubicBezTo>
                  <a:lnTo>
                    <a:pt x="1996062" y="1996062"/>
                  </a:lnTo>
                  <a:lnTo>
                    <a:pt x="1996062" y="3992123"/>
                  </a:lnTo>
                  <a:close/>
                </a:path>
              </a:pathLst>
            </a:custGeom>
            <a:ln/>
          </p:spPr>
          <p:style>
            <a:lnRef idx="1">
              <a:schemeClr val="accent3"/>
            </a:lnRef>
            <a:fillRef idx="2">
              <a:schemeClr val="accent3"/>
            </a:fillRef>
            <a:effectRef idx="1">
              <a:schemeClr val="accent3"/>
            </a:effectRef>
            <a:fontRef idx="minor">
              <a:schemeClr val="dk1"/>
            </a:fontRef>
          </p:style>
          <p:txBody>
            <a:bodyPr spcFirstLastPara="0" vert="vert270" wrap="square" lIns="404005" tIns="1064606" rIns="2200460" bIns="1064606" numCol="1" spcCol="1270" anchor="ctr" anchorCtr="0">
              <a:noAutofit/>
            </a:bodyPr>
            <a:lstStyle/>
            <a:p>
              <a:pPr marL="0" marR="0" lvl="0" indent="0" algn="ctr" defTabSz="666750" eaLnBrk="1" fontAlgn="auto" latinLnBrk="0" hangingPunct="1">
                <a:lnSpc>
                  <a:spcPct val="90000"/>
                </a:lnSpc>
                <a:spcBef>
                  <a:spcPts val="0"/>
                </a:spcBef>
                <a:spcAft>
                  <a:spcPct val="35000"/>
                </a:spcAft>
                <a:buClrTx/>
                <a:buSzTx/>
                <a:buFontTx/>
                <a:buNone/>
                <a:tabLst/>
                <a:defRPr/>
              </a:pPr>
              <a:r>
                <a:rPr kumimoji="0" lang="it-IT" sz="2800" b="0" i="0" u="none" strike="noStrike" kern="0" cap="none" spc="0" normalizeH="0" baseline="0" noProof="0" dirty="0" smtClean="0">
                  <a:ln>
                    <a:noFill/>
                  </a:ln>
                  <a:solidFill>
                    <a:srgbClr val="1F497D">
                      <a:hueOff val="0"/>
                      <a:satOff val="0"/>
                      <a:lumOff val="0"/>
                      <a:alphaOff val="0"/>
                    </a:srgbClr>
                  </a:solidFill>
                  <a:effectLst/>
                  <a:uLnTx/>
                  <a:uFillTx/>
                  <a:latin typeface="Calibri"/>
                  <a:ea typeface="+mn-ea"/>
                  <a:cs typeface="+mn-cs"/>
                </a:rPr>
                <a:t>Controllo</a:t>
              </a:r>
            </a:p>
          </p:txBody>
        </p:sp>
        <p:sp>
          <p:nvSpPr>
            <p:cNvPr id="16" name="Freccia ad arco 15"/>
            <p:cNvSpPr/>
            <p:nvPr/>
          </p:nvSpPr>
          <p:spPr>
            <a:xfrm>
              <a:off x="47593" y="1419834"/>
              <a:ext cx="4486386" cy="4486386"/>
            </a:xfrm>
            <a:prstGeom prst="circularArrow">
              <a:avLst>
                <a:gd name="adj1" fmla="val 5085"/>
                <a:gd name="adj2" fmla="val 327528"/>
                <a:gd name="adj3" fmla="val 5072472"/>
                <a:gd name="adj4" fmla="val 16200000"/>
                <a:gd name="adj5" fmla="val 5932"/>
              </a:avLst>
            </a:prstGeom>
            <a:solidFill>
              <a:srgbClr val="1F497D">
                <a:tint val="60000"/>
                <a:hueOff val="0"/>
                <a:satOff val="0"/>
                <a:lumOff val="0"/>
                <a:alphaOff val="0"/>
              </a:srgbClr>
            </a:solidFill>
            <a:ln>
              <a:noFill/>
            </a:ln>
            <a:effectLst/>
          </p:spPr>
        </p:sp>
        <p:sp>
          <p:nvSpPr>
            <p:cNvPr id="17" name="Freccia ad arco 16"/>
            <p:cNvSpPr/>
            <p:nvPr/>
          </p:nvSpPr>
          <p:spPr>
            <a:xfrm>
              <a:off x="-142508" y="1419834"/>
              <a:ext cx="4486386" cy="4486386"/>
            </a:xfrm>
            <a:prstGeom prst="circularArrow">
              <a:avLst>
                <a:gd name="adj1" fmla="val 5085"/>
                <a:gd name="adj2" fmla="val 327528"/>
                <a:gd name="adj3" fmla="val 15872472"/>
                <a:gd name="adj4" fmla="val 5400000"/>
                <a:gd name="adj5" fmla="val 5932"/>
              </a:avLst>
            </a:prstGeom>
            <a:solidFill>
              <a:srgbClr val="1F497D">
                <a:tint val="60000"/>
                <a:hueOff val="0"/>
                <a:satOff val="0"/>
                <a:lumOff val="0"/>
                <a:alphaOff val="0"/>
              </a:srgbClr>
            </a:solidFill>
            <a:ln>
              <a:noFill/>
            </a:ln>
            <a:effectLst/>
          </p:spPr>
        </p:sp>
      </p:grpSp>
      <p:cxnSp>
        <p:nvCxnSpPr>
          <p:cNvPr id="9" name="Connettore 1 8"/>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26707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395536" y="836712"/>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95536" y="149731"/>
            <a:ext cx="8136904" cy="769441"/>
          </a:xfrm>
          <a:prstGeom prst="rect">
            <a:avLst/>
          </a:prstGeom>
          <a:noFill/>
        </p:spPr>
        <p:txBody>
          <a:bodyPr wrap="square" rtlCol="0">
            <a:spAutoFit/>
          </a:bodyPr>
          <a:lstStyle/>
          <a:p>
            <a:r>
              <a:rPr lang="it-IT" sz="4400" dirty="0" smtClean="0">
                <a:latin typeface="Baker Signet Std" pitchFamily="34" charset="0"/>
                <a:ea typeface="Segoe UI" panose="020B0502040204020203" pitchFamily="34" charset="0"/>
                <a:cs typeface="Segoe UI" panose="020B0502040204020203" pitchFamily="34" charset="0"/>
              </a:rPr>
              <a:t>Il contesto: la crescita in Italia</a:t>
            </a:r>
            <a:endParaRPr lang="it-IT" sz="4400" dirty="0">
              <a:latin typeface="Baker Signet Std" pitchFamily="34" charset="0"/>
              <a:ea typeface="Segoe UI" panose="020B0502040204020203" pitchFamily="34" charset="0"/>
              <a:cs typeface="Segoe UI" panose="020B0502040204020203" pitchFamily="34" charset="0"/>
            </a:endParaRPr>
          </a:p>
        </p:txBody>
      </p:sp>
      <p:sp>
        <p:nvSpPr>
          <p:cNvPr id="8" name="CasellaDiTesto 7"/>
          <p:cNvSpPr txBox="1"/>
          <p:nvPr/>
        </p:nvSpPr>
        <p:spPr>
          <a:xfrm>
            <a:off x="395535" y="980728"/>
            <a:ext cx="8208913" cy="461665"/>
          </a:xfrm>
          <a:prstGeom prst="rect">
            <a:avLst/>
          </a:prstGeom>
          <a:noFill/>
        </p:spPr>
        <p:txBody>
          <a:bodyPr wrap="square" rtlCol="0">
            <a:spAutoFit/>
          </a:bodyPr>
          <a:lstStyle/>
          <a:p>
            <a:r>
              <a:rPr lang="it-IT" dirty="0" smtClean="0">
                <a:latin typeface="Segoe UI" panose="020B0502040204020203" pitchFamily="34" charset="0"/>
                <a:ea typeface="Segoe UI" panose="020B0502040204020203" pitchFamily="34" charset="0"/>
                <a:cs typeface="Segoe UI" panose="020B0502040204020203" pitchFamily="34" charset="0"/>
              </a:rPr>
              <a:t>L’</a:t>
            </a:r>
            <a:r>
              <a:rPr lang="it-IT" dirty="0">
                <a:latin typeface="Segoe UI" panose="020B0502040204020203" pitchFamily="34" charset="0"/>
                <a:ea typeface="Segoe UI" panose="020B0502040204020203" pitchFamily="34" charset="0"/>
                <a:cs typeface="Segoe UI" panose="020B0502040204020203" pitchFamily="34" charset="0"/>
              </a:rPr>
              <a:t>I</a:t>
            </a:r>
            <a:r>
              <a:rPr lang="it-IT" dirty="0" smtClean="0">
                <a:latin typeface="Segoe UI" panose="020B0502040204020203" pitchFamily="34" charset="0"/>
                <a:ea typeface="Segoe UI" panose="020B0502040204020203" pitchFamily="34" charset="0"/>
                <a:cs typeface="Segoe UI" panose="020B0502040204020203" pitchFamily="34" charset="0"/>
              </a:rPr>
              <a:t>talia cresce meno rispetto alla Zona Euro e ai paesi OCSE</a:t>
            </a:r>
            <a:endParaRPr lang="it-IT" dirty="0">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po 2"/>
          <p:cNvGrpSpPr/>
          <p:nvPr/>
        </p:nvGrpSpPr>
        <p:grpSpPr>
          <a:xfrm>
            <a:off x="395536" y="1586409"/>
            <a:ext cx="8208912" cy="4516577"/>
            <a:chOff x="467544" y="2243457"/>
            <a:chExt cx="7992888" cy="4321060"/>
          </a:xfrm>
        </p:grpSpPr>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8990" t="23111" r="6388" b="24293"/>
            <a:stretch/>
          </p:blipFill>
          <p:spPr bwMode="auto">
            <a:xfrm>
              <a:off x="467544" y="2243457"/>
              <a:ext cx="7992888" cy="40658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CasellaDiTesto 8"/>
            <p:cNvSpPr txBox="1"/>
            <p:nvPr/>
          </p:nvSpPr>
          <p:spPr>
            <a:xfrm>
              <a:off x="467544" y="6309320"/>
              <a:ext cx="7992888" cy="255197"/>
            </a:xfrm>
            <a:prstGeom prst="rect">
              <a:avLst/>
            </a:prstGeom>
            <a:solidFill>
              <a:schemeClr val="bg1"/>
            </a:solidFill>
          </p:spPr>
          <p:txBody>
            <a:bodyPr wrap="square" rtlCol="0">
              <a:spAutoFit/>
            </a:bodyPr>
            <a:lstStyle/>
            <a:p>
              <a:r>
                <a:rPr lang="it-IT" sz="1200" i="1" dirty="0" smtClean="0">
                  <a:latin typeface="Segoe UI" panose="020B0502040204020203" pitchFamily="34" charset="0"/>
                  <a:ea typeface="Segoe UI" panose="020B0502040204020203" pitchFamily="34" charset="0"/>
                  <a:cs typeface="Segoe UI" panose="020B0502040204020203" pitchFamily="34" charset="0"/>
                </a:rPr>
                <a:t>Dati OCSE, 2005 – 2015, PIL reale pro capite, in US$</a:t>
              </a:r>
              <a:endParaRPr lang="it-IT" sz="1200" i="1" dirty="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 xmlns:p14="http://schemas.microsoft.com/office/powerpoint/2010/main" val="40427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95536" y="3338994"/>
            <a:ext cx="4176464" cy="2754302"/>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it-IT" sz="3200" dirty="0" smtClean="0">
                <a:solidFill>
                  <a:schemeClr val="tx1"/>
                </a:solidFill>
              </a:rPr>
              <a:t>Incentivi:</a:t>
            </a:r>
          </a:p>
          <a:p>
            <a:pPr marL="342900" indent="-342900">
              <a:lnSpc>
                <a:spcPct val="150000"/>
              </a:lnSpc>
              <a:buFont typeface="Wingdings" panose="05000000000000000000" pitchFamily="2" charset="2"/>
              <a:buChar char="q"/>
            </a:pPr>
            <a:r>
              <a:rPr lang="it-IT" dirty="0" smtClean="0">
                <a:solidFill>
                  <a:schemeClr val="tx1"/>
                </a:solidFill>
              </a:rPr>
              <a:t>Incentivi in R&amp;S</a:t>
            </a:r>
          </a:p>
          <a:p>
            <a:pPr marL="342900" indent="-342900">
              <a:lnSpc>
                <a:spcPct val="150000"/>
              </a:lnSpc>
              <a:buFont typeface="Wingdings" panose="05000000000000000000" pitchFamily="2" charset="2"/>
              <a:buChar char="q"/>
            </a:pPr>
            <a:r>
              <a:rPr lang="it-IT" dirty="0" smtClean="0">
                <a:solidFill>
                  <a:schemeClr val="tx1"/>
                </a:solidFill>
              </a:rPr>
              <a:t>Innovazione </a:t>
            </a:r>
          </a:p>
          <a:p>
            <a:pPr marL="342900" indent="-342900">
              <a:lnSpc>
                <a:spcPct val="150000"/>
              </a:lnSpc>
              <a:buFont typeface="Wingdings" panose="05000000000000000000" pitchFamily="2" charset="2"/>
              <a:buChar char="q"/>
            </a:pPr>
            <a:r>
              <a:rPr lang="it-IT" dirty="0" smtClean="0">
                <a:solidFill>
                  <a:schemeClr val="tx1"/>
                </a:solidFill>
              </a:rPr>
              <a:t>Capitale umano</a:t>
            </a:r>
            <a:endParaRPr lang="it-IT" dirty="0">
              <a:solidFill>
                <a:schemeClr val="tx1"/>
              </a:solidFill>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23528" y="149731"/>
            <a:ext cx="8640960" cy="784830"/>
          </a:xfrm>
          <a:prstGeom prst="rect">
            <a:avLst/>
          </a:prstGeom>
          <a:noFill/>
        </p:spPr>
        <p:txBody>
          <a:bodyPr wrap="square" rtlCol="0">
            <a:spAutoFit/>
          </a:bodyPr>
          <a:lstStyle/>
          <a:p>
            <a:r>
              <a:rPr lang="it-IT" sz="4500" dirty="0" smtClean="0">
                <a:latin typeface="Baker Signet Std" pitchFamily="34" charset="0"/>
                <a:ea typeface="Segoe UI" panose="020B0502040204020203" pitchFamily="34" charset="0"/>
                <a:cs typeface="Segoe UI" panose="020B0502040204020203" pitchFamily="34" charset="0"/>
              </a:rPr>
              <a:t>CE Relazione paese Italia </a:t>
            </a:r>
            <a:r>
              <a:rPr lang="it-IT" sz="4500" dirty="0">
                <a:latin typeface="Baker Signet Std" pitchFamily="34" charset="0"/>
                <a:ea typeface="Segoe UI" panose="020B0502040204020203" pitchFamily="34" charset="0"/>
                <a:cs typeface="Segoe UI" panose="020B0502040204020203" pitchFamily="34" charset="0"/>
              </a:rPr>
              <a:t>2016</a:t>
            </a:r>
          </a:p>
        </p:txBody>
      </p:sp>
      <p:sp>
        <p:nvSpPr>
          <p:cNvPr id="5" name="CasellaDiTesto 4"/>
          <p:cNvSpPr txBox="1"/>
          <p:nvPr/>
        </p:nvSpPr>
        <p:spPr>
          <a:xfrm>
            <a:off x="395536" y="980728"/>
            <a:ext cx="8136904" cy="2308324"/>
          </a:xfrm>
          <a:prstGeom prst="rect">
            <a:avLst/>
          </a:prstGeom>
          <a:noFill/>
        </p:spPr>
        <p:txBody>
          <a:bodyPr wrap="square" rtlCol="0">
            <a:spAutoFit/>
          </a:bodyPr>
          <a:lstStyle/>
          <a:p>
            <a:pPr>
              <a:lnSpc>
                <a:spcPct val="150000"/>
              </a:lnSpc>
            </a:pPr>
            <a:r>
              <a:rPr lang="it-IT" sz="2400" b="1" dirty="0" smtClean="0">
                <a:latin typeface="Segoe UI" panose="020B0502040204020203" pitchFamily="34" charset="0"/>
                <a:ea typeface="Segoe UI" panose="020B0502040204020203" pitchFamily="34" charset="0"/>
                <a:cs typeface="Segoe UI" panose="020B0502040204020203" pitchFamily="34" charset="0"/>
              </a:rPr>
              <a:t>Dal lato del settore privato è evidenziata:</a:t>
            </a:r>
            <a:endParaRPr lang="it-IT" sz="2400" dirty="0" smtClean="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Scarsa efficienza nell’allocazione delle risorse</a:t>
            </a:r>
          </a:p>
          <a:p>
            <a:pPr marL="457200" indent="-457200">
              <a:lnSpc>
                <a:spcPct val="150000"/>
              </a:lnSpc>
              <a:buFont typeface="Arial" panose="020B0604020202020204" pitchFamily="34" charset="0"/>
              <a:buChar char="•"/>
            </a:pPr>
            <a:r>
              <a:rPr lang="it-IT" sz="2400" dirty="0" smtClean="0">
                <a:latin typeface="Segoe UI" panose="020B0502040204020203" pitchFamily="34" charset="0"/>
                <a:ea typeface="Segoe UI" panose="020B0502040204020203" pitchFamily="34" charset="0"/>
                <a:cs typeface="Segoe UI" panose="020B0502040204020203" pitchFamily="34" charset="0"/>
              </a:rPr>
              <a:t>Bassa produttività dei fattori</a:t>
            </a:r>
          </a:p>
          <a:p>
            <a:pPr>
              <a:lnSpc>
                <a:spcPct val="150000"/>
              </a:lnSpc>
            </a:pPr>
            <a:r>
              <a:rPr lang="it-IT" sz="2400" dirty="0" smtClean="0">
                <a:latin typeface="Segoe UI" panose="020B0502040204020203" pitchFamily="34" charset="0"/>
                <a:ea typeface="Segoe UI" panose="020B0502040204020203" pitchFamily="34" charset="0"/>
                <a:cs typeface="Segoe UI" panose="020B0502040204020203" pitchFamily="34" charset="0"/>
              </a:rPr>
              <a:t>Necessità di agire su due aspetti</a:t>
            </a:r>
            <a:endParaRPr lang="it-IT" sz="2400" dirty="0">
              <a:latin typeface="Segoe UI" panose="020B0502040204020203" pitchFamily="34" charset="0"/>
              <a:ea typeface="Segoe UI" panose="020B0502040204020203" pitchFamily="34" charset="0"/>
              <a:cs typeface="Segoe UI" panose="020B0502040204020203" pitchFamily="34" charset="0"/>
            </a:endParaRPr>
          </a:p>
        </p:txBody>
      </p:sp>
      <p:sp>
        <p:nvSpPr>
          <p:cNvPr id="27" name="Rettangolo arrotondato 26"/>
          <p:cNvSpPr/>
          <p:nvPr/>
        </p:nvSpPr>
        <p:spPr>
          <a:xfrm>
            <a:off x="4716016" y="3338994"/>
            <a:ext cx="4176464" cy="275430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it-IT" sz="3200" dirty="0" smtClean="0">
                <a:solidFill>
                  <a:schemeClr val="tx1"/>
                </a:solidFill>
              </a:rPr>
              <a:t>Concorrenza:</a:t>
            </a:r>
          </a:p>
          <a:p>
            <a:pPr marL="342900" indent="-342900">
              <a:lnSpc>
                <a:spcPct val="150000"/>
              </a:lnSpc>
              <a:buFont typeface="Wingdings" panose="05000000000000000000" pitchFamily="2" charset="2"/>
              <a:buChar char="q"/>
            </a:pPr>
            <a:r>
              <a:rPr lang="it-IT" dirty="0" smtClean="0">
                <a:solidFill>
                  <a:srgbClr val="FF0000"/>
                </a:solidFill>
              </a:rPr>
              <a:t>Efficienza PA</a:t>
            </a:r>
          </a:p>
          <a:p>
            <a:pPr marL="342900" indent="-342900">
              <a:lnSpc>
                <a:spcPct val="150000"/>
              </a:lnSpc>
              <a:buFont typeface="Wingdings" panose="05000000000000000000" pitchFamily="2" charset="2"/>
              <a:buChar char="q"/>
            </a:pPr>
            <a:r>
              <a:rPr lang="it-IT" dirty="0" smtClean="0">
                <a:solidFill>
                  <a:schemeClr val="tx1"/>
                </a:solidFill>
              </a:rPr>
              <a:t>Sistema Giudiziario</a:t>
            </a:r>
          </a:p>
          <a:p>
            <a:pPr marL="342900" indent="-342900">
              <a:lnSpc>
                <a:spcPct val="150000"/>
              </a:lnSpc>
              <a:buFont typeface="Wingdings" panose="05000000000000000000" pitchFamily="2" charset="2"/>
              <a:buChar char="q"/>
            </a:pPr>
            <a:r>
              <a:rPr lang="it-IT" dirty="0" smtClean="0">
                <a:solidFill>
                  <a:schemeClr val="tx1"/>
                </a:solidFill>
              </a:rPr>
              <a:t>Accesso al credito</a:t>
            </a:r>
            <a:endParaRPr lang="it-IT" dirty="0">
              <a:solidFill>
                <a:schemeClr val="tx1"/>
              </a:solidFill>
            </a:endParaRPr>
          </a:p>
        </p:txBody>
      </p:sp>
    </p:spTree>
    <p:extLst>
      <p:ext uri="{BB962C8B-B14F-4D97-AF65-F5344CB8AC3E}">
        <p14:creationId xmlns="" xmlns:p14="http://schemas.microsoft.com/office/powerpoint/2010/main" val="136034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696" t="20172" r="51202" b="17569"/>
          <a:stretch/>
        </p:blipFill>
        <p:spPr bwMode="auto">
          <a:xfrm>
            <a:off x="179512" y="1916832"/>
            <a:ext cx="4176464" cy="41764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751" t="19476" r="51198" b="11590"/>
          <a:stretch/>
        </p:blipFill>
        <p:spPr bwMode="auto">
          <a:xfrm>
            <a:off x="4534810" y="1916832"/>
            <a:ext cx="4141646" cy="41764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CasellaDiTesto 11"/>
          <p:cNvSpPr txBox="1"/>
          <p:nvPr/>
        </p:nvSpPr>
        <p:spPr>
          <a:xfrm>
            <a:off x="179512" y="1188724"/>
            <a:ext cx="4176464" cy="6389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lnSpc>
                <a:spcPct val="150000"/>
              </a:lnSpc>
            </a:pPr>
            <a:r>
              <a:rPr lang="it-IT" dirty="0" smtClean="0">
                <a:latin typeface="Segoe UI" panose="020B0502040204020203" pitchFamily="34" charset="0"/>
                <a:ea typeface="Segoe UI" panose="020B0502040204020203" pitchFamily="34" charset="0"/>
                <a:cs typeface="Segoe UI" panose="020B0502040204020203" pitchFamily="34" charset="0"/>
              </a:rPr>
              <a:t>Produttività dei fattori</a:t>
            </a:r>
            <a:endParaRPr lang="it-IT" dirty="0">
              <a:latin typeface="Segoe UI" panose="020B0502040204020203" pitchFamily="34" charset="0"/>
              <a:ea typeface="Segoe UI" panose="020B0502040204020203" pitchFamily="34" charset="0"/>
              <a:cs typeface="Segoe UI" panose="020B0502040204020203" pitchFamily="34" charset="0"/>
            </a:endParaRPr>
          </a:p>
        </p:txBody>
      </p:sp>
      <p:sp>
        <p:nvSpPr>
          <p:cNvPr id="13" name="CasellaDiTesto 12"/>
          <p:cNvSpPr txBox="1"/>
          <p:nvPr/>
        </p:nvSpPr>
        <p:spPr>
          <a:xfrm>
            <a:off x="4499992" y="1188724"/>
            <a:ext cx="4176464" cy="6389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lnSpc>
                <a:spcPct val="150000"/>
              </a:lnSpc>
            </a:pPr>
            <a:r>
              <a:rPr lang="it-IT" dirty="0" smtClean="0">
                <a:latin typeface="Segoe UI" panose="020B0502040204020203" pitchFamily="34" charset="0"/>
                <a:ea typeface="Segoe UI" panose="020B0502040204020203" pitchFamily="34" charset="0"/>
                <a:cs typeface="Segoe UI" panose="020B0502040204020203" pitchFamily="34" charset="0"/>
              </a:rPr>
              <a:t>Allocazione delle risorse</a:t>
            </a:r>
            <a:endParaRPr lang="it-IT" dirty="0">
              <a:latin typeface="Segoe UI" panose="020B0502040204020203" pitchFamily="34" charset="0"/>
              <a:ea typeface="Segoe UI" panose="020B0502040204020203" pitchFamily="34" charset="0"/>
              <a:cs typeface="Segoe UI" panose="020B0502040204020203" pitchFamily="34" charset="0"/>
            </a:endParaRPr>
          </a:p>
        </p:txBody>
      </p:sp>
      <p:cxnSp>
        <p:nvCxnSpPr>
          <p:cNvPr id="14" name="Connettore 1 13"/>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Relazione paese Italia 2016</a:t>
            </a:r>
            <a:endParaRPr lang="it-IT" sz="4800" dirty="0">
              <a:latin typeface="Baker Signet Std"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79329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CE Relazione paese Italia 2016</a:t>
            </a:r>
            <a:endParaRPr lang="it-IT" sz="4800" dirty="0">
              <a:latin typeface="Baker Signet Std" pitchFamily="34" charset="0"/>
              <a:ea typeface="Segoe UI" panose="020B0502040204020203" pitchFamily="34" charset="0"/>
              <a:cs typeface="Segoe UI" panose="020B0502040204020203" pitchFamily="34" charset="0"/>
            </a:endParaRPr>
          </a:p>
        </p:txBody>
      </p:sp>
      <p:sp>
        <p:nvSpPr>
          <p:cNvPr id="11" name="CasellaDiTesto 10"/>
          <p:cNvSpPr txBox="1"/>
          <p:nvPr/>
        </p:nvSpPr>
        <p:spPr>
          <a:xfrm>
            <a:off x="50611" y="2852936"/>
            <a:ext cx="4248472" cy="461665"/>
          </a:xfrm>
          <a:prstGeom prst="rect">
            <a:avLst/>
          </a:prstGeom>
          <a:noFill/>
        </p:spPr>
        <p:txBody>
          <a:bodyPr wrap="square" rtlCol="0">
            <a:spAutoFit/>
          </a:bodyPr>
          <a:lstStyle/>
          <a:p>
            <a:pPr algn="ctr"/>
            <a:r>
              <a:rPr lang="it-IT" sz="2400" dirty="0" smtClean="0">
                <a:latin typeface="Segoe UI" panose="020B0502040204020203" pitchFamily="34" charset="0"/>
                <a:ea typeface="Segoe UI" panose="020B0502040204020203" pitchFamily="34" charset="0"/>
                <a:cs typeface="Segoe UI" panose="020B0502040204020203" pitchFamily="34" charset="0"/>
              </a:rPr>
              <a:t>Cosa abbiamo fatto finora</a:t>
            </a:r>
            <a:endParaRPr lang="it-IT"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ttangolo 11"/>
          <p:cNvSpPr/>
          <p:nvPr/>
        </p:nvSpPr>
        <p:spPr>
          <a:xfrm>
            <a:off x="251520" y="3471349"/>
            <a:ext cx="3960440" cy="1080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r>
              <a:rPr lang="it-IT" sz="2400" b="1" dirty="0" smtClean="0">
                <a:latin typeface="Segoe UI" panose="020B0502040204020203" pitchFamily="34" charset="0"/>
                <a:ea typeface="Segoe UI" panose="020B0502040204020203" pitchFamily="34" charset="0"/>
                <a:cs typeface="Segoe UI" panose="020B0502040204020203" pitchFamily="34" charset="0"/>
              </a:rPr>
              <a:t>Contenimento della spesa</a:t>
            </a:r>
            <a:endParaRPr lang="it-IT"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ttangolo 14"/>
          <p:cNvSpPr/>
          <p:nvPr/>
        </p:nvSpPr>
        <p:spPr>
          <a:xfrm>
            <a:off x="251520" y="4911509"/>
            <a:ext cx="3960440" cy="1080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r>
              <a:rPr lang="it-IT" sz="2400" b="1" dirty="0" smtClean="0">
                <a:latin typeface="Segoe UI" panose="020B0502040204020203" pitchFamily="34" charset="0"/>
                <a:ea typeface="Segoe UI" panose="020B0502040204020203" pitchFamily="34" charset="0"/>
                <a:cs typeface="Segoe UI" panose="020B0502040204020203" pitchFamily="34" charset="0"/>
              </a:rPr>
              <a:t>Rispetto patto di stabilità</a:t>
            </a:r>
            <a:endParaRPr lang="it-IT" sz="24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7" name="Connettore 1 16"/>
          <p:cNvCxnSpPr/>
          <p:nvPr/>
        </p:nvCxnSpPr>
        <p:spPr>
          <a:xfrm>
            <a:off x="4427984" y="3033304"/>
            <a:ext cx="0" cy="313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700901" y="3471349"/>
            <a:ext cx="3960000" cy="1080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it-IT" sz="2400" b="1" dirty="0" smtClean="0">
                <a:latin typeface="Segoe UI" panose="020B0502040204020203" pitchFamily="34" charset="0"/>
                <a:ea typeface="Segoe UI" panose="020B0502040204020203" pitchFamily="34" charset="0"/>
                <a:cs typeface="Segoe UI" panose="020B0502040204020203" pitchFamily="34" charset="0"/>
              </a:rPr>
              <a:t>Qualità della spesa</a:t>
            </a:r>
            <a:endParaRPr lang="it-IT"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19" name="Rettangolo 18"/>
          <p:cNvSpPr/>
          <p:nvPr/>
        </p:nvSpPr>
        <p:spPr>
          <a:xfrm>
            <a:off x="4701121" y="4911509"/>
            <a:ext cx="3960000" cy="1080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it-IT" sz="2400" b="1" dirty="0" smtClean="0">
                <a:latin typeface="Segoe UI" panose="020B0502040204020203" pitchFamily="34" charset="0"/>
                <a:ea typeface="Segoe UI" panose="020B0502040204020203" pitchFamily="34" charset="0"/>
                <a:cs typeface="Segoe UI" panose="020B0502040204020203" pitchFamily="34" charset="0"/>
              </a:rPr>
              <a:t>Crescita</a:t>
            </a:r>
            <a:endParaRPr lang="it-IT"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20" name="CasellaDiTesto 19"/>
          <p:cNvSpPr txBox="1"/>
          <p:nvPr/>
        </p:nvSpPr>
        <p:spPr>
          <a:xfrm>
            <a:off x="4499992" y="2852936"/>
            <a:ext cx="4248472" cy="461665"/>
          </a:xfrm>
          <a:prstGeom prst="rect">
            <a:avLst/>
          </a:prstGeom>
          <a:noFill/>
        </p:spPr>
        <p:txBody>
          <a:bodyPr wrap="square" rtlCol="0">
            <a:spAutoFit/>
          </a:bodyPr>
          <a:lstStyle/>
          <a:p>
            <a:pPr algn="ctr"/>
            <a:r>
              <a:rPr lang="it-IT" sz="2400" dirty="0" smtClean="0">
                <a:latin typeface="Segoe UI" panose="020B0502040204020203" pitchFamily="34" charset="0"/>
                <a:ea typeface="Segoe UI" panose="020B0502040204020203" pitchFamily="34" charset="0"/>
                <a:cs typeface="Segoe UI" panose="020B0502040204020203" pitchFamily="34" charset="0"/>
              </a:rPr>
              <a:t>Cosa dobbiamo migliorare</a:t>
            </a:r>
            <a:endParaRPr lang="it-IT" sz="24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Rettangolo 1"/>
          <p:cNvSpPr/>
          <p:nvPr/>
        </p:nvSpPr>
        <p:spPr>
          <a:xfrm>
            <a:off x="251520" y="1084179"/>
            <a:ext cx="8409601" cy="15527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&lt;&lt;..una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revisione sistematica della spesa a tutti i livelli di governo contribuirebbe ad accrescere l'efficienza della spesa pubblica e a renderne la composizione più favorevole alla </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crescita..&gt;&gt;</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Freccia in giù 2"/>
          <p:cNvSpPr/>
          <p:nvPr/>
        </p:nvSpPr>
        <p:spPr>
          <a:xfrm>
            <a:off x="1835696" y="4599304"/>
            <a:ext cx="648072" cy="312205"/>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t-IT"/>
          </a:p>
        </p:txBody>
      </p:sp>
      <p:sp>
        <p:nvSpPr>
          <p:cNvPr id="13" name="Freccia in giù 12"/>
          <p:cNvSpPr/>
          <p:nvPr/>
        </p:nvSpPr>
        <p:spPr>
          <a:xfrm>
            <a:off x="6300192" y="4599304"/>
            <a:ext cx="648072" cy="31220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86226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95536" y="149731"/>
            <a:ext cx="8136904" cy="830997"/>
          </a:xfrm>
          <a:prstGeom prst="rect">
            <a:avLst/>
          </a:prstGeom>
          <a:noFill/>
        </p:spPr>
        <p:txBody>
          <a:bodyPr wrap="square" rtlCol="0">
            <a:spAutoFit/>
          </a:bodyPr>
          <a:lstStyle/>
          <a:p>
            <a:r>
              <a:rPr lang="it-IT" sz="4800" dirty="0" smtClean="0">
                <a:latin typeface="Baker Signet Std" pitchFamily="34" charset="0"/>
                <a:ea typeface="Segoe UI" panose="020B0502040204020203" pitchFamily="34" charset="0"/>
                <a:cs typeface="Segoe UI" panose="020B0502040204020203" pitchFamily="34" charset="0"/>
              </a:rPr>
              <a:t>CE Relazione paese Italia 2016</a:t>
            </a:r>
            <a:endParaRPr lang="it-IT" sz="4800" dirty="0">
              <a:latin typeface="Baker Signet Std" pitchFamily="34" charset="0"/>
              <a:ea typeface="Segoe UI" panose="020B0502040204020203" pitchFamily="34" charset="0"/>
              <a:cs typeface="Segoe UI" panose="020B0502040204020203" pitchFamily="34" charset="0"/>
            </a:endParaRPr>
          </a:p>
        </p:txBody>
      </p:sp>
      <p:sp>
        <p:nvSpPr>
          <p:cNvPr id="2" name="Rettangolo 1"/>
          <p:cNvSpPr/>
          <p:nvPr/>
        </p:nvSpPr>
        <p:spPr>
          <a:xfrm>
            <a:off x="251520" y="1052736"/>
            <a:ext cx="8409601"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In un contesto di bassa inflazione, l’UE ci dice che il contenimento della spesa pubblica  non è adeguato a garantire la crescita, la sfida si basa sulla necessità di ristabilire la </a:t>
            </a:r>
            <a:r>
              <a:rPr lang="it-IT" sz="2200" b="1" i="1" dirty="0">
                <a:solidFill>
                  <a:schemeClr val="tx1"/>
                </a:solidFill>
                <a:latin typeface="Segoe UI" panose="020B0502040204020203" pitchFamily="34" charset="0"/>
                <a:ea typeface="Segoe UI" panose="020B0502040204020203" pitchFamily="34" charset="0"/>
                <a:cs typeface="Segoe UI" panose="020B0502040204020203" pitchFamily="34" charset="0"/>
              </a:rPr>
              <a:t>competitività del sistema produttivo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e la </a:t>
            </a:r>
            <a:r>
              <a:rPr lang="it-IT" sz="2200" b="1" i="1" dirty="0">
                <a:solidFill>
                  <a:schemeClr val="tx1"/>
                </a:solidFill>
                <a:latin typeface="Segoe UI" panose="020B0502040204020203" pitchFamily="34" charset="0"/>
                <a:ea typeface="Segoe UI" panose="020B0502040204020203" pitchFamily="34" charset="0"/>
                <a:cs typeface="Segoe UI" panose="020B0502040204020203" pitchFamily="34" charset="0"/>
              </a:rPr>
              <a:t>capacità di fare investimenti pubblici </a:t>
            </a:r>
            <a:r>
              <a:rPr lang="it-IT" sz="22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utili</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Freccia in giù 3"/>
          <p:cNvSpPr/>
          <p:nvPr/>
        </p:nvSpPr>
        <p:spPr>
          <a:xfrm>
            <a:off x="3779912" y="3212976"/>
            <a:ext cx="1152128" cy="792088"/>
          </a:xfrm>
          <a:prstGeom prst="downArrow">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5" name="CasellaDiTesto 4"/>
          <p:cNvSpPr txBox="1"/>
          <p:nvPr/>
        </p:nvSpPr>
        <p:spPr>
          <a:xfrm>
            <a:off x="251520" y="3789040"/>
            <a:ext cx="3780000" cy="145571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900"/>
              </a:spcAft>
            </a:pPr>
            <a:r>
              <a:rPr lang="it-IT" dirty="0" smtClean="0"/>
              <a:t>Clausola di flessibilità </a:t>
            </a:r>
          </a:p>
          <a:p>
            <a:pPr algn="ctr">
              <a:spcAft>
                <a:spcPts val="900"/>
              </a:spcAft>
            </a:pPr>
            <a:r>
              <a:rPr lang="it-IT" dirty="0" smtClean="0"/>
              <a:t>0,25% PIL=4mld€, esclusione quota Stato</a:t>
            </a:r>
          </a:p>
        </p:txBody>
      </p:sp>
      <p:sp>
        <p:nvSpPr>
          <p:cNvPr id="16" name="CasellaDiTesto 15"/>
          <p:cNvSpPr txBox="1"/>
          <p:nvPr/>
        </p:nvSpPr>
        <p:spPr>
          <a:xfrm>
            <a:off x="4788024" y="3789040"/>
            <a:ext cx="3780000" cy="145571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900"/>
              </a:spcAft>
            </a:pPr>
            <a:r>
              <a:rPr lang="it-IT" dirty="0"/>
              <a:t>Piano Junker</a:t>
            </a:r>
          </a:p>
          <a:p>
            <a:pPr algn="ctr">
              <a:spcAft>
                <a:spcPts val="900"/>
              </a:spcAft>
            </a:pPr>
            <a:r>
              <a:rPr lang="it-IT" dirty="0"/>
              <a:t>Infrastrutture in </a:t>
            </a:r>
            <a:r>
              <a:rPr lang="it-IT" dirty="0" smtClean="0"/>
              <a:t>PF, esclusione quota Stato</a:t>
            </a:r>
            <a:endParaRPr lang="it-IT" dirty="0"/>
          </a:p>
        </p:txBody>
      </p:sp>
      <p:sp>
        <p:nvSpPr>
          <p:cNvPr id="6" name="Rettangolo arrotondato 5"/>
          <p:cNvSpPr/>
          <p:nvPr/>
        </p:nvSpPr>
        <p:spPr>
          <a:xfrm>
            <a:off x="251520" y="5510510"/>
            <a:ext cx="8409601" cy="510778"/>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it-IT" sz="2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Ruolo RGS: monitoraggio </a:t>
            </a:r>
            <a:r>
              <a:rPr lang="it-IT" sz="24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it-IT" sz="2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verifica </a:t>
            </a:r>
            <a:r>
              <a:rPr lang="it-IT" sz="24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andamento spesa </a:t>
            </a:r>
            <a:r>
              <a:rPr lang="it-IT" sz="2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 xmlns:p14="http://schemas.microsoft.com/office/powerpoint/2010/main" val="3716090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023694"/>
            <a:ext cx="8496944" cy="44935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it-IT" sz="2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Visione</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Garantire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la </a:t>
            </a: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corretta programmazione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e la </a:t>
            </a: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rigorosa gestione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delle risorse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pubbliche</a:t>
            </a:r>
          </a:p>
          <a:p>
            <a:pPr>
              <a:spcAft>
                <a:spcPts val="1200"/>
              </a:spcAft>
            </a:pPr>
            <a:r>
              <a:rPr lang="it-IT" sz="2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Missione</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342900" lvl="0" indent="-342900">
              <a:spcAft>
                <a:spcPts val="1200"/>
              </a:spcAft>
              <a:buFont typeface="Arial" panose="020B0604020202020204" pitchFamily="34" charset="0"/>
              <a:buChar char="•"/>
            </a:pPr>
            <a:r>
              <a:rPr lang="it-IT" b="1" dirty="0">
                <a:solidFill>
                  <a:schemeClr val="tx1"/>
                </a:solidFill>
                <a:latin typeface="Segoe UI" panose="020B0502040204020203" pitchFamily="34" charset="0"/>
                <a:ea typeface="Segoe UI" panose="020B0502040204020203" pitchFamily="34" charset="0"/>
                <a:cs typeface="Segoe UI" panose="020B0502040204020203" pitchFamily="34" charset="0"/>
              </a:rPr>
              <a:t>Assicurare</a:t>
            </a:r>
            <a:r>
              <a:rPr lang="it-IT"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supporto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al Parlamento e al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Governo</a:t>
            </a:r>
            <a:endPar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Aft>
                <a:spcPts val="1200"/>
              </a:spcAft>
              <a:buFont typeface="Arial" panose="020B0604020202020204" pitchFamily="34" charset="0"/>
              <a:buChar char="•"/>
            </a:pP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Vigilare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sulla coerenza della finanza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pubblica</a:t>
            </a:r>
            <a:endPar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Aft>
                <a:spcPts val="1200"/>
              </a:spcAft>
              <a:buFont typeface="Arial" panose="020B0604020202020204" pitchFamily="34" charset="0"/>
              <a:buChar char="•"/>
            </a:pP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Investire</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 nello sviluppo di eccellenze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professionali</a:t>
            </a:r>
            <a:endPar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Aft>
                <a:spcPts val="1200"/>
              </a:spcAft>
              <a:buFont typeface="Arial" panose="020B0604020202020204" pitchFamily="34" charset="0"/>
              <a:buChar char="•"/>
            </a:pP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Garantire</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it-IT"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il monitoraggio, l’analisi </a:t>
            </a:r>
            <a:r>
              <a:rPr lang="it-IT" dirty="0">
                <a:solidFill>
                  <a:schemeClr val="tx1"/>
                </a:solidFill>
                <a:latin typeface="Segoe UI" panose="020B0502040204020203" pitchFamily="34" charset="0"/>
                <a:ea typeface="Segoe UI" panose="020B0502040204020203" pitchFamily="34" charset="0"/>
                <a:cs typeface="Segoe UI" panose="020B0502040204020203" pitchFamily="34" charset="0"/>
              </a:rPr>
              <a:t>e </a:t>
            </a:r>
            <a:r>
              <a:rPr lang="it-IT"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la certificazione </a:t>
            </a:r>
            <a:r>
              <a:rPr lang="it-IT" dirty="0">
                <a:solidFill>
                  <a:schemeClr val="tx1"/>
                </a:solidFill>
                <a:latin typeface="Segoe UI" panose="020B0502040204020203" pitchFamily="34" charset="0"/>
                <a:ea typeface="Segoe UI" panose="020B0502040204020203" pitchFamily="34" charset="0"/>
                <a:cs typeface="Segoe UI" panose="020B0502040204020203" pitchFamily="34" charset="0"/>
              </a:rPr>
              <a:t>dei conti </a:t>
            </a:r>
            <a:r>
              <a:rPr lang="it-IT"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pubblici</a:t>
            </a:r>
            <a:endParaRPr lang="it-IT"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Aft>
                <a:spcPts val="1200"/>
              </a:spcAft>
              <a:buFont typeface="Arial" panose="020B0604020202020204" pitchFamily="34" charset="0"/>
              <a:buChar char="•"/>
            </a:pPr>
            <a:r>
              <a:rPr lang="it-IT" sz="2200" b="1" dirty="0">
                <a:solidFill>
                  <a:schemeClr val="tx1"/>
                </a:solidFill>
                <a:latin typeface="Segoe UI" panose="020B0502040204020203" pitchFamily="34" charset="0"/>
                <a:ea typeface="Segoe UI" panose="020B0502040204020203" pitchFamily="34" charset="0"/>
                <a:cs typeface="Segoe UI" panose="020B0502040204020203" pitchFamily="34" charset="0"/>
              </a:rPr>
              <a:t>Supportare</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 la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PA attraverso </a:t>
            </a:r>
            <a:r>
              <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rPr>
              <a:t>un'efficiente rete di presidi </a:t>
            </a:r>
            <a:r>
              <a:rPr lang="it-IT"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territoriali</a:t>
            </a:r>
            <a:endParaRPr lang="it-IT"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ttangolo arrotondato 7"/>
          <p:cNvSpPr/>
          <p:nvPr/>
        </p:nvSpPr>
        <p:spPr>
          <a:xfrm>
            <a:off x="251520" y="5905078"/>
            <a:ext cx="8496944" cy="91940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it-IT" sz="2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Supportare la PA verso una spesa qualitativa per la crescita del Paese</a:t>
            </a:r>
          </a:p>
        </p:txBody>
      </p:sp>
      <p:sp>
        <p:nvSpPr>
          <p:cNvPr id="9" name="Freccia in giù 8"/>
          <p:cNvSpPr/>
          <p:nvPr/>
        </p:nvSpPr>
        <p:spPr>
          <a:xfrm>
            <a:off x="4139952" y="5515496"/>
            <a:ext cx="720080" cy="43378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0" name="Connettore 1 9"/>
          <p:cNvCxnSpPr/>
          <p:nvPr/>
        </p:nvCxnSpPr>
        <p:spPr>
          <a:xfrm>
            <a:off x="467544"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51520" y="149731"/>
            <a:ext cx="8568952" cy="769441"/>
          </a:xfrm>
          <a:prstGeom prst="rect">
            <a:avLst/>
          </a:prstGeom>
          <a:noFill/>
        </p:spPr>
        <p:txBody>
          <a:bodyPr wrap="square" rtlCol="0">
            <a:spAutoFit/>
          </a:bodyPr>
          <a:lstStyle>
            <a:defPPr>
              <a:defRPr lang="it-IT"/>
            </a:defPPr>
            <a:lvl1pPr>
              <a:defRPr sz="4800">
                <a:solidFill>
                  <a:schemeClr val="tx2">
                    <a:lumMod val="75000"/>
                  </a:schemeClr>
                </a:solidFill>
                <a:latin typeface="Baker Signet Std" pitchFamily="34" charset="0"/>
                <a:ea typeface="Segoe UI" panose="020B0502040204020203" pitchFamily="34" charset="0"/>
                <a:cs typeface="Segoe UI" panose="020B0502040204020203" pitchFamily="34" charset="0"/>
              </a:defRPr>
            </a:lvl1pPr>
          </a:lstStyle>
          <a:p>
            <a:r>
              <a:rPr lang="it-IT" sz="4400" b="1" dirty="0" smtClean="0">
                <a:solidFill>
                  <a:schemeClr val="tx1"/>
                </a:solidFill>
              </a:rPr>
              <a:t>Il ruolo RGS – Revisione spesa</a:t>
            </a:r>
            <a:endParaRPr lang="it-IT" sz="4400" b="1" dirty="0">
              <a:solidFill>
                <a:schemeClr val="tx1"/>
              </a:solidFill>
            </a:endParaRPr>
          </a:p>
        </p:txBody>
      </p:sp>
    </p:spTree>
    <p:extLst>
      <p:ext uri="{BB962C8B-B14F-4D97-AF65-F5344CB8AC3E}">
        <p14:creationId xmlns="" xmlns:p14="http://schemas.microsoft.com/office/powerpoint/2010/main" val="58354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0" y="5947544"/>
            <a:ext cx="9144000" cy="910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charset="-128"/>
            </a:endParaRPr>
          </a:p>
        </p:txBody>
      </p:sp>
      <p:cxnSp>
        <p:nvCxnSpPr>
          <p:cNvPr id="10" name="Connettore 1 9"/>
          <p:cNvCxnSpPr/>
          <p:nvPr/>
        </p:nvCxnSpPr>
        <p:spPr>
          <a:xfrm>
            <a:off x="395536" y="980728"/>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08520" y="188640"/>
            <a:ext cx="9144000" cy="707886"/>
          </a:xfrm>
          <a:prstGeom prst="rect">
            <a:avLst/>
          </a:prstGeom>
          <a:noFill/>
        </p:spPr>
        <p:txBody>
          <a:bodyPr wrap="square" rtlCol="0">
            <a:spAutoFit/>
          </a:bodyPr>
          <a:lstStyle/>
          <a:p>
            <a:r>
              <a:rPr lang="it-IT" sz="4000" dirty="0" smtClean="0">
                <a:latin typeface="Baker Signet Std" pitchFamily="34" charset="0"/>
                <a:ea typeface="Segoe UI" panose="020B0502040204020203" pitchFamily="34" charset="0"/>
                <a:cs typeface="Segoe UI" panose="020B0502040204020203" pitchFamily="34" charset="0"/>
              </a:rPr>
              <a:t>Il ruolo RGS – </a:t>
            </a:r>
            <a:r>
              <a:rPr lang="it-IT" sz="3800" dirty="0" smtClean="0">
                <a:latin typeface="Baker Signet Std" pitchFamily="34" charset="0"/>
                <a:ea typeface="Segoe UI" panose="020B0502040204020203" pitchFamily="34" charset="0"/>
                <a:cs typeface="Segoe UI" panose="020B0502040204020203" pitchFamily="34" charset="0"/>
              </a:rPr>
              <a:t>Corretta </a:t>
            </a:r>
            <a:r>
              <a:rPr lang="it-IT" sz="3800" dirty="0" smtClean="0">
                <a:latin typeface="Baker Signet Std" pitchFamily="34" charset="0"/>
                <a:ea typeface="Segoe UI" panose="020B0502040204020203" pitchFamily="34" charset="0"/>
                <a:cs typeface="Segoe UI" panose="020B0502040204020203" pitchFamily="34" charset="0"/>
              </a:rPr>
              <a:t>programmazione</a:t>
            </a:r>
            <a:endParaRPr lang="it-IT" sz="3800" dirty="0">
              <a:latin typeface="Baker Signet Std" pitchFamily="34" charset="0"/>
              <a:ea typeface="Segoe UI" panose="020B0502040204020203" pitchFamily="34" charset="0"/>
              <a:cs typeface="Segoe UI" panose="020B0502040204020203" pitchFamily="34" charset="0"/>
            </a:endParaRPr>
          </a:p>
        </p:txBody>
      </p:sp>
      <p:sp>
        <p:nvSpPr>
          <p:cNvPr id="2" name="Rettangolo 1"/>
          <p:cNvSpPr/>
          <p:nvPr/>
        </p:nvSpPr>
        <p:spPr>
          <a:xfrm>
            <a:off x="395536" y="1180921"/>
            <a:ext cx="8136904" cy="46243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900"/>
              </a:spcAft>
            </a:pP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Vision RGS</a:t>
            </a:r>
          </a:p>
          <a:p>
            <a:pPr marL="342900" indent="-342900">
              <a:spcAft>
                <a:spcPts val="900"/>
              </a:spcAft>
              <a:buFont typeface="Arial" panose="020B0604020202020204" pitchFamily="34" charset="0"/>
              <a:buChar char="•"/>
            </a:pPr>
            <a:r>
              <a:rPr lang="it-IT" sz="2200" b="1" i="1" dirty="0">
                <a:solidFill>
                  <a:schemeClr val="tx1"/>
                </a:solidFill>
                <a:latin typeface="Segoe UI" panose="020B0502040204020203" pitchFamily="34" charset="0"/>
                <a:ea typeface="Segoe UI" panose="020B0502040204020203" pitchFamily="34" charset="0"/>
                <a:cs typeface="Segoe UI" panose="020B0502040204020203" pitchFamily="34" charset="0"/>
              </a:rPr>
              <a:t>gestione delle risorse pubbliche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 RGS ha svolto, un ruolo di controllo e contenimento della spesa </a:t>
            </a:r>
          </a:p>
          <a:p>
            <a:pPr marL="342900" indent="-342900">
              <a:spcAft>
                <a:spcPts val="900"/>
              </a:spcAft>
              <a:buFont typeface="Arial" panose="020B0604020202020204" pitchFamily="34" charset="0"/>
              <a:buChar char="•"/>
            </a:pPr>
            <a:r>
              <a:rPr lang="it-IT" sz="22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corretta </a:t>
            </a:r>
            <a:r>
              <a:rPr lang="it-IT" sz="2200" b="1" i="1" dirty="0">
                <a:solidFill>
                  <a:schemeClr val="tx1"/>
                </a:solidFill>
                <a:latin typeface="Segoe UI" panose="020B0502040204020203" pitchFamily="34" charset="0"/>
                <a:ea typeface="Segoe UI" panose="020B0502040204020203" pitchFamily="34" charset="0"/>
                <a:cs typeface="Segoe UI" panose="020B0502040204020203" pitchFamily="34" charset="0"/>
              </a:rPr>
              <a:t>programmazione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 RGS dovrebbe sostenere le </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PA per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una pianificazione strategica, di medio-lungo </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periodo</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spcAft>
                <a:spcPts val="900"/>
              </a:spcAft>
              <a:buFont typeface="Arial" panose="020B0604020202020204" pitchFamily="34" charset="0"/>
              <a:buChar char="•"/>
            </a:pP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individuazione fabbisogni </a:t>
            </a: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di settore </a:t>
            </a:r>
            <a:endPar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spcAft>
                <a:spcPts val="900"/>
              </a:spcAft>
              <a:buFont typeface="Arial" panose="020B0604020202020204" pitchFamily="34" charset="0"/>
              <a:buChar char="•"/>
            </a:pP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definizione obiettivi</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spcAft>
                <a:spcPts val="900"/>
              </a:spcAft>
              <a:buFont typeface="Arial" panose="020B0604020202020204" pitchFamily="34" charset="0"/>
              <a:buChar char="•"/>
            </a:pP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programmazione e gestione finanziaria delle </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risorse</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spcAft>
                <a:spcPts val="900"/>
              </a:spcAft>
              <a:buFont typeface="Arial" panose="020B0604020202020204" pitchFamily="34" charset="0"/>
              <a:buChar char="•"/>
            </a:pPr>
            <a:r>
              <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monitoraggio della spesa e del livello di conseguimento degli </a:t>
            </a: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obiettivi</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spcAft>
                <a:spcPts val="900"/>
              </a:spcAft>
              <a:buFont typeface="Arial" panose="020B0604020202020204" pitchFamily="34" charset="0"/>
              <a:buChar char="•"/>
            </a:pPr>
            <a:r>
              <a:rPr lang="it-IT" sz="2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Riprogrammazione interventi e risorse</a:t>
            </a:r>
            <a:endParaRPr lang="it-IT" sz="22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ttangolo 11"/>
          <p:cNvSpPr/>
          <p:nvPr/>
        </p:nvSpPr>
        <p:spPr>
          <a:xfrm>
            <a:off x="395536" y="6237312"/>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it-IT" sz="2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Adeguare la capacità valutativa</a:t>
            </a:r>
          </a:p>
        </p:txBody>
      </p:sp>
      <p:sp>
        <p:nvSpPr>
          <p:cNvPr id="8" name="Freccia in giù 7"/>
          <p:cNvSpPr/>
          <p:nvPr/>
        </p:nvSpPr>
        <p:spPr>
          <a:xfrm>
            <a:off x="4139952" y="5805264"/>
            <a:ext cx="720080" cy="43378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 xmlns:p14="http://schemas.microsoft.com/office/powerpoint/2010/main" val="161850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DT">
      <a:dk1>
        <a:srgbClr val="002776"/>
      </a:dk1>
      <a:lt1>
        <a:srgbClr val="FFFFFF"/>
      </a:lt1>
      <a:dk2>
        <a:srgbClr val="FFFFFF"/>
      </a:dk2>
      <a:lt2>
        <a:srgbClr val="FFFFFF"/>
      </a:lt2>
      <a:accent1>
        <a:srgbClr val="006643"/>
      </a:accent1>
      <a:accent2>
        <a:srgbClr val="D8D8D8"/>
      </a:accent2>
      <a:accent3>
        <a:srgbClr val="D12A48"/>
      </a:accent3>
      <a:accent4>
        <a:srgbClr val="006643"/>
      </a:accent4>
      <a:accent5>
        <a:srgbClr val="D8D8D8"/>
      </a:accent5>
      <a:accent6>
        <a:srgbClr val="D12A48"/>
      </a:accent6>
      <a:hlink>
        <a:srgbClr val="006643"/>
      </a:hlink>
      <a:folHlink>
        <a:srgbClr val="00C830"/>
      </a:folHlink>
    </a:clrScheme>
    <a:fontScheme name="D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2893</Words>
  <Application>Microsoft Office PowerPoint</Application>
  <PresentationFormat>Presentazione su schermo (4:3)</PresentationFormat>
  <Paragraphs>358</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Presentazione vuota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Crea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Crea Design</dc:creator>
  <cp:lastModifiedBy>Famiglia</cp:lastModifiedBy>
  <cp:revision>132</cp:revision>
  <dcterms:created xsi:type="dcterms:W3CDTF">2011-02-11T15:23:56Z</dcterms:created>
  <dcterms:modified xsi:type="dcterms:W3CDTF">2016-05-26T19:57:36Z</dcterms:modified>
</cp:coreProperties>
</file>