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57" r:id="rId2"/>
    <p:sldId id="402" r:id="rId3"/>
    <p:sldId id="403" r:id="rId4"/>
    <p:sldId id="404" r:id="rId5"/>
    <p:sldId id="405" r:id="rId6"/>
    <p:sldId id="406" r:id="rId7"/>
    <p:sldId id="407" r:id="rId8"/>
    <p:sldId id="408" r:id="rId9"/>
    <p:sldId id="409" r:id="rId10"/>
    <p:sldId id="410" r:id="rId11"/>
    <p:sldId id="411" r:id="rId12"/>
    <p:sldId id="412" r:id="rId13"/>
    <p:sldId id="413" r:id="rId14"/>
    <p:sldId id="414" r:id="rId15"/>
    <p:sldId id="416" r:id="rId16"/>
    <p:sldId id="415" r:id="rId17"/>
    <p:sldId id="417" r:id="rId18"/>
    <p:sldId id="418" r:id="rId19"/>
    <p:sldId id="394" r:id="rId20"/>
    <p:sldId id="429" r:id="rId21"/>
    <p:sldId id="395" r:id="rId22"/>
    <p:sldId id="424" r:id="rId23"/>
    <p:sldId id="420" r:id="rId24"/>
    <p:sldId id="423" r:id="rId25"/>
    <p:sldId id="422" r:id="rId26"/>
    <p:sldId id="421" r:id="rId27"/>
    <p:sldId id="397" r:id="rId28"/>
    <p:sldId id="425" r:id="rId29"/>
    <p:sldId id="426" r:id="rId30"/>
    <p:sldId id="427" r:id="rId31"/>
    <p:sldId id="398" r:id="rId32"/>
    <p:sldId id="399" r:id="rId33"/>
    <p:sldId id="400" r:id="rId34"/>
    <p:sldId id="430" r:id="rId35"/>
  </p:sldIdLst>
  <p:sldSz cx="9144000" cy="6858000" type="screen4x3"/>
  <p:notesSz cx="6797675" cy="987266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a" initial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11" autoAdjust="0"/>
    <p:restoredTop sz="94675" autoAdjust="0"/>
  </p:normalViewPr>
  <p:slideViewPr>
    <p:cSldViewPr>
      <p:cViewPr>
        <p:scale>
          <a:sx n="78" d="100"/>
          <a:sy n="78" d="100"/>
        </p:scale>
        <p:origin x="-654"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3633"/>
          </a:xfrm>
          <a:prstGeom prst="rect">
            <a:avLst/>
          </a:prstGeom>
        </p:spPr>
        <p:txBody>
          <a:bodyPr vert="horz" lIns="91440" tIns="45720" rIns="91440" bIns="45720" rtlCol="0"/>
          <a:lstStyle>
            <a:lvl1pPr algn="r">
              <a:defRPr sz="1200"/>
            </a:lvl1pPr>
          </a:lstStyle>
          <a:p>
            <a:r>
              <a:rPr lang="it-IT" smtClean="0"/>
              <a:t>09/03/2013</a:t>
            </a:r>
            <a:endParaRPr lang="it-IT"/>
          </a:p>
        </p:txBody>
      </p:sp>
      <p:sp>
        <p:nvSpPr>
          <p:cNvPr id="4" name="Segnaposto piè di pagina 3"/>
          <p:cNvSpPr>
            <a:spLocks noGrp="1"/>
          </p:cNvSpPr>
          <p:nvPr>
            <p:ph type="ftr" sz="quarter" idx="2"/>
          </p:nvPr>
        </p:nvSpPr>
        <p:spPr>
          <a:xfrm>
            <a:off x="0" y="9377316"/>
            <a:ext cx="2945659" cy="493633"/>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377316"/>
            <a:ext cx="2945659" cy="493633"/>
          </a:xfrm>
          <a:prstGeom prst="rect">
            <a:avLst/>
          </a:prstGeom>
        </p:spPr>
        <p:txBody>
          <a:bodyPr vert="horz" lIns="91440" tIns="45720" rIns="91440" bIns="45720" rtlCol="0" anchor="b"/>
          <a:lstStyle>
            <a:lvl1pPr algn="r">
              <a:defRPr sz="1200"/>
            </a:lvl1pPr>
          </a:lstStyle>
          <a:p>
            <a:fld id="{8C67585A-7AE5-4FDF-A000-96E20D2DA82F}" type="slidenum">
              <a:rPr lang="it-IT" smtClean="0"/>
              <a:pPr/>
              <a:t>‹N›</a:t>
            </a:fld>
            <a:endParaRPr lang="it-IT"/>
          </a:p>
        </p:txBody>
      </p:sp>
    </p:spTree>
    <p:extLst>
      <p:ext uri="{BB962C8B-B14F-4D97-AF65-F5344CB8AC3E}">
        <p14:creationId xmlns:p14="http://schemas.microsoft.com/office/powerpoint/2010/main" val="221287075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r>
              <a:rPr lang="it-IT" smtClean="0"/>
              <a:t>09/03/2013</a:t>
            </a:r>
            <a:endParaRPr lang="it-IT"/>
          </a:p>
        </p:txBody>
      </p:sp>
      <p:sp>
        <p:nvSpPr>
          <p:cNvPr id="4" name="Segnaposto immagine diapositiva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689515"/>
            <a:ext cx="5438140" cy="444269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010E364F-8BB3-4BD9-9EAC-CE9739C09A98}" type="slidenum">
              <a:rPr lang="it-IT" smtClean="0"/>
              <a:pPr/>
              <a:t>‹N›</a:t>
            </a:fld>
            <a:endParaRPr lang="it-IT"/>
          </a:p>
        </p:txBody>
      </p:sp>
    </p:spTree>
    <p:extLst>
      <p:ext uri="{BB962C8B-B14F-4D97-AF65-F5344CB8AC3E}">
        <p14:creationId xmlns:p14="http://schemas.microsoft.com/office/powerpoint/2010/main" val="373100073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it-IT" smtClean="0"/>
          </a:p>
        </p:txBody>
      </p:sp>
      <p:sp>
        <p:nvSpPr>
          <p:cNvPr id="4" name="Segnaposto intestazione 3"/>
          <p:cNvSpPr>
            <a:spLocks noGrp="1"/>
          </p:cNvSpPr>
          <p:nvPr>
            <p:ph type="hdr" sz="quarter" idx="10"/>
          </p:nvPr>
        </p:nvSpPr>
        <p:spPr/>
        <p:txBody>
          <a:bodyPr/>
          <a:lstStyle/>
          <a:p>
            <a:endParaRPr lang="it-IT"/>
          </a:p>
        </p:txBody>
      </p:sp>
    </p:spTree>
    <p:extLst>
      <p:ext uri="{BB962C8B-B14F-4D97-AF65-F5344CB8AC3E}">
        <p14:creationId xmlns:p14="http://schemas.microsoft.com/office/powerpoint/2010/main" val="10388435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10</a:t>
            </a:fld>
            <a:endParaRPr lang="it-IT" smtClean="0"/>
          </a:p>
        </p:txBody>
      </p:sp>
    </p:spTree>
    <p:extLst>
      <p:ext uri="{BB962C8B-B14F-4D97-AF65-F5344CB8AC3E}">
        <p14:creationId xmlns:p14="http://schemas.microsoft.com/office/powerpoint/2010/main" val="2359459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11</a:t>
            </a:fld>
            <a:endParaRPr lang="it-IT" smtClean="0"/>
          </a:p>
        </p:txBody>
      </p:sp>
    </p:spTree>
    <p:extLst>
      <p:ext uri="{BB962C8B-B14F-4D97-AF65-F5344CB8AC3E}">
        <p14:creationId xmlns:p14="http://schemas.microsoft.com/office/powerpoint/2010/main" val="2230564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12</a:t>
            </a:fld>
            <a:endParaRPr lang="it-IT" smtClean="0"/>
          </a:p>
        </p:txBody>
      </p:sp>
    </p:spTree>
    <p:extLst>
      <p:ext uri="{BB962C8B-B14F-4D97-AF65-F5344CB8AC3E}">
        <p14:creationId xmlns:p14="http://schemas.microsoft.com/office/powerpoint/2010/main" val="24609271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13</a:t>
            </a:fld>
            <a:endParaRPr lang="it-IT" smtClean="0"/>
          </a:p>
        </p:txBody>
      </p:sp>
    </p:spTree>
    <p:extLst>
      <p:ext uri="{BB962C8B-B14F-4D97-AF65-F5344CB8AC3E}">
        <p14:creationId xmlns:p14="http://schemas.microsoft.com/office/powerpoint/2010/main" val="1909652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14</a:t>
            </a:fld>
            <a:endParaRPr lang="it-IT" smtClean="0"/>
          </a:p>
        </p:txBody>
      </p:sp>
    </p:spTree>
    <p:extLst>
      <p:ext uri="{BB962C8B-B14F-4D97-AF65-F5344CB8AC3E}">
        <p14:creationId xmlns:p14="http://schemas.microsoft.com/office/powerpoint/2010/main" val="38877544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15</a:t>
            </a:fld>
            <a:endParaRPr lang="it-IT" smtClean="0"/>
          </a:p>
        </p:txBody>
      </p:sp>
    </p:spTree>
    <p:extLst>
      <p:ext uri="{BB962C8B-B14F-4D97-AF65-F5344CB8AC3E}">
        <p14:creationId xmlns:p14="http://schemas.microsoft.com/office/powerpoint/2010/main" val="222368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16</a:t>
            </a:fld>
            <a:endParaRPr lang="it-IT" smtClean="0"/>
          </a:p>
        </p:txBody>
      </p:sp>
    </p:spTree>
    <p:extLst>
      <p:ext uri="{BB962C8B-B14F-4D97-AF65-F5344CB8AC3E}">
        <p14:creationId xmlns:p14="http://schemas.microsoft.com/office/powerpoint/2010/main" val="32227037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17</a:t>
            </a:fld>
            <a:endParaRPr lang="it-IT" smtClean="0"/>
          </a:p>
        </p:txBody>
      </p:sp>
    </p:spTree>
    <p:extLst>
      <p:ext uri="{BB962C8B-B14F-4D97-AF65-F5344CB8AC3E}">
        <p14:creationId xmlns:p14="http://schemas.microsoft.com/office/powerpoint/2010/main" val="1202929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18</a:t>
            </a:fld>
            <a:endParaRPr lang="it-IT" smtClean="0"/>
          </a:p>
        </p:txBody>
      </p:sp>
    </p:spTree>
    <p:extLst>
      <p:ext uri="{BB962C8B-B14F-4D97-AF65-F5344CB8AC3E}">
        <p14:creationId xmlns:p14="http://schemas.microsoft.com/office/powerpoint/2010/main" val="19464153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19</a:t>
            </a:fld>
            <a:endParaRPr lang="it-IT" smtClean="0"/>
          </a:p>
        </p:txBody>
      </p:sp>
    </p:spTree>
    <p:extLst>
      <p:ext uri="{BB962C8B-B14F-4D97-AF65-F5344CB8AC3E}">
        <p14:creationId xmlns:p14="http://schemas.microsoft.com/office/powerpoint/2010/main" val="3962840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10E364F-8BB3-4BD9-9EAC-CE9739C09A98}" type="slidenum">
              <a:rPr lang="it-IT" smtClean="0"/>
              <a:pPr/>
              <a:t>2</a:t>
            </a:fld>
            <a:endParaRPr lang="it-IT"/>
          </a:p>
        </p:txBody>
      </p:sp>
      <p:sp>
        <p:nvSpPr>
          <p:cNvPr id="5" name="Segnaposto intestazione 4"/>
          <p:cNvSpPr>
            <a:spLocks noGrp="1"/>
          </p:cNvSpPr>
          <p:nvPr>
            <p:ph type="hdr" sz="quarter" idx="11"/>
          </p:nvPr>
        </p:nvSpPr>
        <p:spPr/>
        <p:txBody>
          <a:bodyPr/>
          <a:lstStyle/>
          <a:p>
            <a:endParaRPr lang="it-IT"/>
          </a:p>
        </p:txBody>
      </p:sp>
    </p:spTree>
    <p:extLst>
      <p:ext uri="{BB962C8B-B14F-4D97-AF65-F5344CB8AC3E}">
        <p14:creationId xmlns:p14="http://schemas.microsoft.com/office/powerpoint/2010/main" val="17520381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21</a:t>
            </a:fld>
            <a:endParaRPr lang="it-IT" smtClean="0"/>
          </a:p>
        </p:txBody>
      </p:sp>
    </p:spTree>
    <p:extLst>
      <p:ext uri="{BB962C8B-B14F-4D97-AF65-F5344CB8AC3E}">
        <p14:creationId xmlns:p14="http://schemas.microsoft.com/office/powerpoint/2010/main" val="14278926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23</a:t>
            </a:fld>
            <a:endParaRPr lang="it-IT" smtClean="0"/>
          </a:p>
        </p:txBody>
      </p:sp>
    </p:spTree>
    <p:extLst>
      <p:ext uri="{BB962C8B-B14F-4D97-AF65-F5344CB8AC3E}">
        <p14:creationId xmlns:p14="http://schemas.microsoft.com/office/powerpoint/2010/main" val="16588866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24</a:t>
            </a:fld>
            <a:endParaRPr lang="it-IT" smtClean="0"/>
          </a:p>
        </p:txBody>
      </p:sp>
    </p:spTree>
    <p:extLst>
      <p:ext uri="{BB962C8B-B14F-4D97-AF65-F5344CB8AC3E}">
        <p14:creationId xmlns:p14="http://schemas.microsoft.com/office/powerpoint/2010/main" val="34679721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25</a:t>
            </a:fld>
            <a:endParaRPr lang="it-IT" smtClean="0"/>
          </a:p>
        </p:txBody>
      </p:sp>
    </p:spTree>
    <p:extLst>
      <p:ext uri="{BB962C8B-B14F-4D97-AF65-F5344CB8AC3E}">
        <p14:creationId xmlns:p14="http://schemas.microsoft.com/office/powerpoint/2010/main" val="42620392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26</a:t>
            </a:fld>
            <a:endParaRPr lang="it-IT" smtClean="0"/>
          </a:p>
        </p:txBody>
      </p:sp>
    </p:spTree>
    <p:extLst>
      <p:ext uri="{BB962C8B-B14F-4D97-AF65-F5344CB8AC3E}">
        <p14:creationId xmlns:p14="http://schemas.microsoft.com/office/powerpoint/2010/main" val="42620392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27</a:t>
            </a:fld>
            <a:endParaRPr lang="it-IT" smtClean="0"/>
          </a:p>
        </p:txBody>
      </p:sp>
    </p:spTree>
    <p:extLst>
      <p:ext uri="{BB962C8B-B14F-4D97-AF65-F5344CB8AC3E}">
        <p14:creationId xmlns:p14="http://schemas.microsoft.com/office/powerpoint/2010/main" val="19583040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28</a:t>
            </a:fld>
            <a:endParaRPr lang="it-IT" smtClean="0"/>
          </a:p>
        </p:txBody>
      </p:sp>
    </p:spTree>
    <p:extLst>
      <p:ext uri="{BB962C8B-B14F-4D97-AF65-F5344CB8AC3E}">
        <p14:creationId xmlns:p14="http://schemas.microsoft.com/office/powerpoint/2010/main" val="19583040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29</a:t>
            </a:fld>
            <a:endParaRPr lang="it-IT" smtClean="0"/>
          </a:p>
        </p:txBody>
      </p:sp>
    </p:spTree>
    <p:extLst>
      <p:ext uri="{BB962C8B-B14F-4D97-AF65-F5344CB8AC3E}">
        <p14:creationId xmlns:p14="http://schemas.microsoft.com/office/powerpoint/2010/main" val="19583040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30</a:t>
            </a:fld>
            <a:endParaRPr lang="it-IT" smtClean="0"/>
          </a:p>
        </p:txBody>
      </p:sp>
    </p:spTree>
    <p:extLst>
      <p:ext uri="{BB962C8B-B14F-4D97-AF65-F5344CB8AC3E}">
        <p14:creationId xmlns:p14="http://schemas.microsoft.com/office/powerpoint/2010/main" val="19583040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31</a:t>
            </a:fld>
            <a:endParaRPr lang="it-IT" smtClean="0"/>
          </a:p>
        </p:txBody>
      </p:sp>
    </p:spTree>
    <p:extLst>
      <p:ext uri="{BB962C8B-B14F-4D97-AF65-F5344CB8AC3E}">
        <p14:creationId xmlns:p14="http://schemas.microsoft.com/office/powerpoint/2010/main" val="958583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10E364F-8BB3-4BD9-9EAC-CE9739C09A98}" type="slidenum">
              <a:rPr lang="it-IT" smtClean="0"/>
              <a:pPr/>
              <a:t>3</a:t>
            </a:fld>
            <a:endParaRPr lang="it-IT"/>
          </a:p>
        </p:txBody>
      </p:sp>
      <p:sp>
        <p:nvSpPr>
          <p:cNvPr id="5" name="Segnaposto intestazione 4"/>
          <p:cNvSpPr>
            <a:spLocks noGrp="1"/>
          </p:cNvSpPr>
          <p:nvPr>
            <p:ph type="hdr" sz="quarter" idx="11"/>
          </p:nvPr>
        </p:nvSpPr>
        <p:spPr/>
        <p:txBody>
          <a:bodyPr/>
          <a:lstStyle/>
          <a:p>
            <a:endParaRPr lang="it-IT"/>
          </a:p>
        </p:txBody>
      </p:sp>
    </p:spTree>
    <p:extLst>
      <p:ext uri="{BB962C8B-B14F-4D97-AF65-F5344CB8AC3E}">
        <p14:creationId xmlns:p14="http://schemas.microsoft.com/office/powerpoint/2010/main" val="42372686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32</a:t>
            </a:fld>
            <a:endParaRPr lang="it-IT" smtClean="0"/>
          </a:p>
        </p:txBody>
      </p:sp>
    </p:spTree>
    <p:extLst>
      <p:ext uri="{BB962C8B-B14F-4D97-AF65-F5344CB8AC3E}">
        <p14:creationId xmlns:p14="http://schemas.microsoft.com/office/powerpoint/2010/main" val="7826362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33</a:t>
            </a:fld>
            <a:endParaRPr lang="it-IT" smtClean="0"/>
          </a:p>
        </p:txBody>
      </p:sp>
    </p:spTree>
    <p:extLst>
      <p:ext uri="{BB962C8B-B14F-4D97-AF65-F5344CB8AC3E}">
        <p14:creationId xmlns:p14="http://schemas.microsoft.com/office/powerpoint/2010/main" val="1167279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dirty="0"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34</a:t>
            </a:fld>
            <a:endParaRPr lang="it-IT" smtClean="0"/>
          </a:p>
        </p:txBody>
      </p:sp>
    </p:spTree>
    <p:extLst>
      <p:ext uri="{BB962C8B-B14F-4D97-AF65-F5344CB8AC3E}">
        <p14:creationId xmlns:p14="http://schemas.microsoft.com/office/powerpoint/2010/main" val="116727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10E364F-8BB3-4BD9-9EAC-CE9739C09A98}" type="slidenum">
              <a:rPr lang="it-IT" smtClean="0"/>
              <a:pPr/>
              <a:t>4</a:t>
            </a:fld>
            <a:endParaRPr lang="it-IT"/>
          </a:p>
        </p:txBody>
      </p:sp>
      <p:sp>
        <p:nvSpPr>
          <p:cNvPr id="5" name="Segnaposto intestazione 4"/>
          <p:cNvSpPr>
            <a:spLocks noGrp="1"/>
          </p:cNvSpPr>
          <p:nvPr>
            <p:ph type="hdr" sz="quarter" idx="11"/>
          </p:nvPr>
        </p:nvSpPr>
        <p:spPr/>
        <p:txBody>
          <a:bodyPr/>
          <a:lstStyle/>
          <a:p>
            <a:endParaRPr lang="it-IT"/>
          </a:p>
        </p:txBody>
      </p:sp>
    </p:spTree>
    <p:extLst>
      <p:ext uri="{BB962C8B-B14F-4D97-AF65-F5344CB8AC3E}">
        <p14:creationId xmlns:p14="http://schemas.microsoft.com/office/powerpoint/2010/main" val="4237268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10E364F-8BB3-4BD9-9EAC-CE9739C09A98}" type="slidenum">
              <a:rPr lang="it-IT" smtClean="0"/>
              <a:pPr/>
              <a:t>5</a:t>
            </a:fld>
            <a:endParaRPr lang="it-IT"/>
          </a:p>
        </p:txBody>
      </p:sp>
      <p:sp>
        <p:nvSpPr>
          <p:cNvPr id="5" name="Segnaposto intestazione 4"/>
          <p:cNvSpPr>
            <a:spLocks noGrp="1"/>
          </p:cNvSpPr>
          <p:nvPr>
            <p:ph type="hdr" sz="quarter" idx="11"/>
          </p:nvPr>
        </p:nvSpPr>
        <p:spPr/>
        <p:txBody>
          <a:bodyPr/>
          <a:lstStyle/>
          <a:p>
            <a:endParaRPr lang="it-IT"/>
          </a:p>
        </p:txBody>
      </p:sp>
    </p:spTree>
    <p:extLst>
      <p:ext uri="{BB962C8B-B14F-4D97-AF65-F5344CB8AC3E}">
        <p14:creationId xmlns:p14="http://schemas.microsoft.com/office/powerpoint/2010/main" val="4237268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10E364F-8BB3-4BD9-9EAC-CE9739C09A98}" type="slidenum">
              <a:rPr lang="it-IT" smtClean="0"/>
              <a:pPr/>
              <a:t>6</a:t>
            </a:fld>
            <a:endParaRPr lang="it-IT"/>
          </a:p>
        </p:txBody>
      </p:sp>
      <p:sp>
        <p:nvSpPr>
          <p:cNvPr id="5" name="Segnaposto intestazione 4"/>
          <p:cNvSpPr>
            <a:spLocks noGrp="1"/>
          </p:cNvSpPr>
          <p:nvPr>
            <p:ph type="hdr" sz="quarter" idx="11"/>
          </p:nvPr>
        </p:nvSpPr>
        <p:spPr/>
        <p:txBody>
          <a:bodyPr/>
          <a:lstStyle/>
          <a:p>
            <a:endParaRPr lang="it-IT"/>
          </a:p>
        </p:txBody>
      </p:sp>
    </p:spTree>
    <p:extLst>
      <p:ext uri="{BB962C8B-B14F-4D97-AF65-F5344CB8AC3E}">
        <p14:creationId xmlns:p14="http://schemas.microsoft.com/office/powerpoint/2010/main" val="4237268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10E364F-8BB3-4BD9-9EAC-CE9739C09A98}" type="slidenum">
              <a:rPr lang="it-IT" smtClean="0"/>
              <a:pPr/>
              <a:t>7</a:t>
            </a:fld>
            <a:endParaRPr lang="it-IT"/>
          </a:p>
        </p:txBody>
      </p:sp>
      <p:sp>
        <p:nvSpPr>
          <p:cNvPr id="5" name="Segnaposto intestazione 4"/>
          <p:cNvSpPr>
            <a:spLocks noGrp="1"/>
          </p:cNvSpPr>
          <p:nvPr>
            <p:ph type="hdr" sz="quarter" idx="11"/>
          </p:nvPr>
        </p:nvSpPr>
        <p:spPr/>
        <p:txBody>
          <a:bodyPr/>
          <a:lstStyle/>
          <a:p>
            <a:endParaRPr lang="it-IT"/>
          </a:p>
        </p:txBody>
      </p:sp>
    </p:spTree>
    <p:extLst>
      <p:ext uri="{BB962C8B-B14F-4D97-AF65-F5344CB8AC3E}">
        <p14:creationId xmlns:p14="http://schemas.microsoft.com/office/powerpoint/2010/main" val="4237268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10E364F-8BB3-4BD9-9EAC-CE9739C09A98}" type="slidenum">
              <a:rPr lang="it-IT" smtClean="0"/>
              <a:pPr/>
              <a:t>8</a:t>
            </a:fld>
            <a:endParaRPr lang="it-IT"/>
          </a:p>
        </p:txBody>
      </p:sp>
      <p:sp>
        <p:nvSpPr>
          <p:cNvPr id="5" name="Segnaposto intestazione 4"/>
          <p:cNvSpPr>
            <a:spLocks noGrp="1"/>
          </p:cNvSpPr>
          <p:nvPr>
            <p:ph type="hdr" sz="quarter" idx="11"/>
          </p:nvPr>
        </p:nvSpPr>
        <p:spPr/>
        <p:txBody>
          <a:bodyPr/>
          <a:lstStyle/>
          <a:p>
            <a:endParaRPr lang="it-IT"/>
          </a:p>
        </p:txBody>
      </p:sp>
    </p:spTree>
    <p:extLst>
      <p:ext uri="{BB962C8B-B14F-4D97-AF65-F5344CB8AC3E}">
        <p14:creationId xmlns:p14="http://schemas.microsoft.com/office/powerpoint/2010/main" val="4237268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smtClean="0"/>
          </a:p>
        </p:txBody>
      </p:sp>
      <p:sp>
        <p:nvSpPr>
          <p:cNvPr id="91140" name="Segnaposto numero diapositiva 3"/>
          <p:cNvSpPr>
            <a:spLocks noGrp="1"/>
          </p:cNvSpPr>
          <p:nvPr>
            <p:ph type="sldNum" sz="quarter" idx="5"/>
          </p:nvPr>
        </p:nvSpPr>
        <p:spPr>
          <a:noFill/>
        </p:spPr>
        <p:txBody>
          <a:bodyPr/>
          <a:lstStyle/>
          <a:p>
            <a:fld id="{1B8D7551-E9C3-450B-9D18-C5B7728E791B}" type="slidenum">
              <a:rPr lang="it-IT" smtClean="0"/>
              <a:pPr/>
              <a:t>9</a:t>
            </a:fld>
            <a:endParaRPr lang="it-IT" smtClean="0"/>
          </a:p>
        </p:txBody>
      </p:sp>
    </p:spTree>
    <p:extLst>
      <p:ext uri="{BB962C8B-B14F-4D97-AF65-F5344CB8AC3E}">
        <p14:creationId xmlns:p14="http://schemas.microsoft.com/office/powerpoint/2010/main" val="4025226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ISDI Interventi formativi in materia contabile – 13 maggio 2013      Dr.ssa  Daniela Pavone</a:t>
            </a:r>
            <a:endParaRPr lang="it-IT"/>
          </a:p>
        </p:txBody>
      </p:sp>
      <p:sp>
        <p:nvSpPr>
          <p:cNvPr id="6" name="Segnaposto numero diapositiva 5"/>
          <p:cNvSpPr>
            <a:spLocks noGrp="1"/>
          </p:cNvSpPr>
          <p:nvPr>
            <p:ph type="sldNum" sz="quarter" idx="12"/>
          </p:nvPr>
        </p:nvSpPr>
        <p:spPr/>
        <p:txBody>
          <a:bodyPr/>
          <a:lstStyle/>
          <a:p>
            <a:fld id="{73104586-C9E5-46FF-B64B-079648C444AE}"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ISDI Interventi formativi in materia contabile – 13 maggio 2013      Dr.ssa  Daniela Pavone</a:t>
            </a:r>
            <a:endParaRPr lang="it-IT"/>
          </a:p>
        </p:txBody>
      </p:sp>
      <p:sp>
        <p:nvSpPr>
          <p:cNvPr id="6" name="Segnaposto numero diapositiva 5"/>
          <p:cNvSpPr>
            <a:spLocks noGrp="1"/>
          </p:cNvSpPr>
          <p:nvPr>
            <p:ph type="sldNum" sz="quarter" idx="12"/>
          </p:nvPr>
        </p:nvSpPr>
        <p:spPr/>
        <p:txBody>
          <a:bodyPr/>
          <a:lstStyle/>
          <a:p>
            <a:fld id="{73104586-C9E5-46FF-B64B-079648C444AE}"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ISDI Interventi formativi in materia contabile – 13 maggio 2013      Dr.ssa  Daniela Pavone</a:t>
            </a:r>
            <a:endParaRPr lang="it-IT"/>
          </a:p>
        </p:txBody>
      </p:sp>
      <p:sp>
        <p:nvSpPr>
          <p:cNvPr id="6" name="Segnaposto numero diapositiva 5"/>
          <p:cNvSpPr>
            <a:spLocks noGrp="1"/>
          </p:cNvSpPr>
          <p:nvPr>
            <p:ph type="sldNum" sz="quarter" idx="12"/>
          </p:nvPr>
        </p:nvSpPr>
        <p:spPr/>
        <p:txBody>
          <a:bodyPr/>
          <a:lstStyle/>
          <a:p>
            <a:fld id="{73104586-C9E5-46FF-B64B-079648C444AE}"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Diapositiva titolo">
    <p:spTree>
      <p:nvGrpSpPr>
        <p:cNvPr id="1" name=""/>
        <p:cNvGrpSpPr/>
        <p:nvPr/>
      </p:nvGrpSpPr>
      <p:grpSpPr>
        <a:xfrm>
          <a:off x="0" y="0"/>
          <a:ext cx="0" cy="0"/>
          <a:chOff x="0" y="0"/>
          <a:chExt cx="0" cy="0"/>
        </a:xfrm>
      </p:grpSpPr>
      <p:pic>
        <p:nvPicPr>
          <p:cNvPr id="2" name="Picture 25"/>
          <p:cNvPicPr>
            <a:picLocks noChangeAspect="1" noChangeArrowheads="1"/>
          </p:cNvPicPr>
          <p:nvPr/>
        </p:nvPicPr>
        <p:blipFill>
          <a:blip r:embed="rId2" cstate="print"/>
          <a:srcRect/>
          <a:stretch>
            <a:fillRect/>
          </a:stretch>
        </p:blipFill>
        <p:spPr bwMode="auto">
          <a:xfrm>
            <a:off x="2097088" y="114300"/>
            <a:ext cx="4570412" cy="749300"/>
          </a:xfrm>
          <a:prstGeom prst="rect">
            <a:avLst/>
          </a:prstGeom>
          <a:noFill/>
          <a:ln w="9525">
            <a:noFill/>
            <a:miter lim="800000"/>
            <a:headEnd/>
            <a:tailEnd/>
          </a:ln>
        </p:spPr>
      </p:pic>
      <p:sp>
        <p:nvSpPr>
          <p:cNvPr id="3" name="Line 27"/>
          <p:cNvSpPr>
            <a:spLocks noChangeShapeType="1"/>
          </p:cNvSpPr>
          <p:nvPr/>
        </p:nvSpPr>
        <p:spPr bwMode="auto">
          <a:xfrm>
            <a:off x="458788" y="952500"/>
            <a:ext cx="8685212" cy="0"/>
          </a:xfrm>
          <a:prstGeom prst="line">
            <a:avLst/>
          </a:prstGeom>
          <a:noFill/>
          <a:ln w="28575">
            <a:solidFill>
              <a:schemeClr val="accent2"/>
            </a:solidFill>
            <a:round/>
            <a:headEnd/>
            <a:tailEnd/>
          </a:ln>
          <a:effectLst/>
        </p:spPr>
        <p:txBody>
          <a:bodyPr/>
          <a:lstStyle/>
          <a:p>
            <a:pPr>
              <a:defRPr/>
            </a:pPr>
            <a:endParaRPr lang="it-IT"/>
          </a:p>
        </p:txBody>
      </p:sp>
      <p:sp>
        <p:nvSpPr>
          <p:cNvPr id="4" name="Text Box 60"/>
          <p:cNvSpPr txBox="1">
            <a:spLocks noChangeArrowheads="1"/>
          </p:cNvSpPr>
          <p:nvPr/>
        </p:nvSpPr>
        <p:spPr bwMode="auto">
          <a:xfrm>
            <a:off x="3779838" y="6400800"/>
            <a:ext cx="1584325" cy="274638"/>
          </a:xfrm>
          <a:prstGeom prst="rect">
            <a:avLst/>
          </a:prstGeom>
          <a:noFill/>
          <a:ln w="9525">
            <a:noFill/>
            <a:miter lim="800000"/>
            <a:headEnd/>
            <a:tailEnd/>
          </a:ln>
          <a:effectLst/>
        </p:spPr>
        <p:txBody>
          <a:bodyPr>
            <a:spAutoFit/>
          </a:bodyPr>
          <a:lstStyle/>
          <a:p>
            <a:pPr eaLnBrk="0" hangingPunct="0">
              <a:defRPr/>
            </a:pPr>
            <a:r>
              <a:rPr lang="it-IT" sz="1200" b="1">
                <a:solidFill>
                  <a:srgbClr val="FFFFCC"/>
                </a:solidFill>
              </a:rPr>
              <a:t> </a:t>
            </a:r>
          </a:p>
        </p:txBody>
      </p:sp>
      <p:pic>
        <p:nvPicPr>
          <p:cNvPr id="5" name="Picture 61"/>
          <p:cNvPicPr>
            <a:picLocks noChangeAspect="1" noChangeArrowheads="1"/>
          </p:cNvPicPr>
          <p:nvPr userDrawn="1"/>
        </p:nvPicPr>
        <p:blipFill>
          <a:blip r:embed="rId3" cstate="print"/>
          <a:srcRect/>
          <a:stretch>
            <a:fillRect/>
          </a:stretch>
        </p:blipFill>
        <p:spPr bwMode="auto">
          <a:xfrm>
            <a:off x="4000500" y="3867150"/>
            <a:ext cx="1087438" cy="984250"/>
          </a:xfrm>
          <a:prstGeom prst="rect">
            <a:avLst/>
          </a:prstGeom>
          <a:noFill/>
          <a:ln w="9525">
            <a:noFill/>
            <a:miter lim="800000"/>
            <a:headEnd/>
            <a:tailEnd/>
          </a:ln>
        </p:spPr>
      </p:pic>
      <p:sp>
        <p:nvSpPr>
          <p:cNvPr id="6" name="Rectangle 62"/>
          <p:cNvSpPr>
            <a:spLocks noChangeArrowheads="1"/>
          </p:cNvSpPr>
          <p:nvPr userDrawn="1"/>
        </p:nvSpPr>
        <p:spPr bwMode="auto">
          <a:xfrm>
            <a:off x="419100" y="1035050"/>
            <a:ext cx="8382000" cy="457200"/>
          </a:xfrm>
          <a:prstGeom prst="rect">
            <a:avLst/>
          </a:prstGeom>
          <a:noFill/>
          <a:ln w="9525">
            <a:noFill/>
            <a:miter lim="800000"/>
            <a:headEnd/>
            <a:tailEnd/>
          </a:ln>
          <a:effectLst/>
        </p:spPr>
        <p:txBody>
          <a:bodyPr>
            <a:spAutoFit/>
          </a:bodyPr>
          <a:lstStyle/>
          <a:p>
            <a:pPr>
              <a:defRPr/>
            </a:pPr>
            <a:endParaRPr lang="it-IT" sz="2400">
              <a:solidFill>
                <a:srgbClr val="000099"/>
              </a:solidFill>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itolo e contenuto">
    <p:spTree>
      <p:nvGrpSpPr>
        <p:cNvPr id="1" name=""/>
        <p:cNvGrpSpPr/>
        <p:nvPr/>
      </p:nvGrpSpPr>
      <p:grpSpPr>
        <a:xfrm>
          <a:off x="0" y="0"/>
          <a:ext cx="0" cy="0"/>
          <a:chOff x="0" y="0"/>
          <a:chExt cx="0" cy="0"/>
        </a:xfrm>
      </p:grpSpPr>
      <p:sp>
        <p:nvSpPr>
          <p:cNvPr id="9" name="Segnaposto testo 8"/>
          <p:cNvSpPr>
            <a:spLocks noGrp="1"/>
          </p:cNvSpPr>
          <p:nvPr>
            <p:ph type="body" sz="quarter" idx="10"/>
          </p:nvPr>
        </p:nvSpPr>
        <p:spPr>
          <a:xfrm>
            <a:off x="428625" y="1714488"/>
            <a:ext cx="8001000" cy="4286262"/>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8" name="Segnaposto testo 7"/>
          <p:cNvSpPr>
            <a:spLocks noGrp="1"/>
          </p:cNvSpPr>
          <p:nvPr>
            <p:ph type="body" sz="quarter" idx="11"/>
          </p:nvPr>
        </p:nvSpPr>
        <p:spPr>
          <a:xfrm>
            <a:off x="428625" y="785813"/>
            <a:ext cx="8001000" cy="785812"/>
          </a:xfrm>
          <a:prstGeom prst="rect">
            <a:avLst/>
          </a:prstGeom>
        </p:spPr>
        <p:txBody>
          <a:bodyPr/>
          <a:lstStyle>
            <a:lvl1pPr>
              <a:buNone/>
              <a:defRPr sz="3600" b="1"/>
            </a:lvl1pPr>
          </a:lstStyle>
          <a:p>
            <a:pPr lvl="0"/>
            <a:r>
              <a:rPr lang="it-IT" smtClean="0"/>
              <a:t>Fare clic per modificare stili del testo dello schema</a:t>
            </a:r>
          </a:p>
        </p:txBody>
      </p:sp>
      <p:sp>
        <p:nvSpPr>
          <p:cNvPr id="7" name="Rectangle 15"/>
          <p:cNvSpPr>
            <a:spLocks noGrp="1" noChangeArrowheads="1"/>
          </p:cNvSpPr>
          <p:nvPr>
            <p:ph type="title"/>
          </p:nvPr>
        </p:nvSpPr>
        <p:spPr bwMode="auto">
          <a:xfrm>
            <a:off x="304800" y="390525"/>
            <a:ext cx="8534400" cy="228600"/>
          </a:xfrm>
          <a:prstGeom prst="rect">
            <a:avLst/>
          </a:prstGeom>
          <a:noFill/>
          <a:ln w="9525">
            <a:noFill/>
            <a:miter lim="800000"/>
            <a:headEnd/>
            <a:tailEnd/>
          </a:ln>
          <a:effectLst/>
        </p:spPr>
        <p:txBody>
          <a:bodyPr/>
          <a:lstStyle/>
          <a:p>
            <a:pPr lvl="0"/>
            <a:r>
              <a:rPr lang="it-IT" smtClean="0"/>
              <a:t>Fare clic per modificare lo stile del titolo</a:t>
            </a:r>
            <a:endParaRPr lang="it-IT" dirty="0" smtClean="0"/>
          </a:p>
        </p:txBody>
      </p:sp>
    </p:spTree>
    <p:extLst>
      <p:ext uri="{BB962C8B-B14F-4D97-AF65-F5344CB8AC3E}">
        <p14:creationId xmlns:p14="http://schemas.microsoft.com/office/powerpoint/2010/main" val="1501445615"/>
      </p:ext>
    </p:extLst>
  </p:cSld>
  <p:clrMapOvr>
    <a:masterClrMapping/>
  </p:clrMapOvr>
  <p:transition>
    <p:cu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9_Titolo e contenuto">
    <p:spTree>
      <p:nvGrpSpPr>
        <p:cNvPr id="1" name=""/>
        <p:cNvGrpSpPr/>
        <p:nvPr/>
      </p:nvGrpSpPr>
      <p:grpSpPr>
        <a:xfrm>
          <a:off x="0" y="0"/>
          <a:ext cx="0" cy="0"/>
          <a:chOff x="0" y="0"/>
          <a:chExt cx="0" cy="0"/>
        </a:xfrm>
      </p:grpSpPr>
      <p:sp>
        <p:nvSpPr>
          <p:cNvPr id="9" name="Segnaposto testo 8"/>
          <p:cNvSpPr>
            <a:spLocks noGrp="1"/>
          </p:cNvSpPr>
          <p:nvPr>
            <p:ph type="body" sz="quarter" idx="10"/>
          </p:nvPr>
        </p:nvSpPr>
        <p:spPr>
          <a:xfrm>
            <a:off x="428625" y="1714488"/>
            <a:ext cx="8001000" cy="4286262"/>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8" name="Segnaposto testo 7"/>
          <p:cNvSpPr>
            <a:spLocks noGrp="1"/>
          </p:cNvSpPr>
          <p:nvPr>
            <p:ph type="body" sz="quarter" idx="11"/>
          </p:nvPr>
        </p:nvSpPr>
        <p:spPr>
          <a:xfrm>
            <a:off x="428625" y="785813"/>
            <a:ext cx="8001000" cy="785812"/>
          </a:xfrm>
          <a:prstGeom prst="rect">
            <a:avLst/>
          </a:prstGeom>
        </p:spPr>
        <p:txBody>
          <a:bodyPr/>
          <a:lstStyle>
            <a:lvl1pPr>
              <a:buNone/>
              <a:defRPr sz="3600" b="1"/>
            </a:lvl1pPr>
          </a:lstStyle>
          <a:p>
            <a:pPr lvl="0"/>
            <a:r>
              <a:rPr lang="it-IT" smtClean="0"/>
              <a:t>Fare clic per modificare stili del testo dello schema</a:t>
            </a:r>
          </a:p>
        </p:txBody>
      </p:sp>
      <p:sp>
        <p:nvSpPr>
          <p:cNvPr id="7" name="Rectangle 15"/>
          <p:cNvSpPr>
            <a:spLocks noGrp="1" noChangeArrowheads="1"/>
          </p:cNvSpPr>
          <p:nvPr>
            <p:ph type="title"/>
          </p:nvPr>
        </p:nvSpPr>
        <p:spPr bwMode="auto">
          <a:xfrm>
            <a:off x="304800" y="390525"/>
            <a:ext cx="8534400" cy="228600"/>
          </a:xfrm>
          <a:prstGeom prst="rect">
            <a:avLst/>
          </a:prstGeom>
          <a:noFill/>
          <a:ln w="9525">
            <a:noFill/>
            <a:miter lim="800000"/>
            <a:headEnd/>
            <a:tailEnd/>
          </a:ln>
          <a:effectLst/>
        </p:spPr>
        <p:txBody>
          <a:bodyPr/>
          <a:lstStyle/>
          <a:p>
            <a:pPr lvl="0"/>
            <a:r>
              <a:rPr lang="it-IT" smtClean="0"/>
              <a:t>Fare clic per modificare lo stile del titolo</a:t>
            </a:r>
            <a:endParaRPr lang="it-IT" dirty="0" smtClean="0"/>
          </a:p>
        </p:txBody>
      </p:sp>
    </p:spTree>
    <p:extLst>
      <p:ext uri="{BB962C8B-B14F-4D97-AF65-F5344CB8AC3E}">
        <p14:creationId xmlns:p14="http://schemas.microsoft.com/office/powerpoint/2010/main" val="1501445615"/>
      </p:ext>
    </p:extLst>
  </p:cSld>
  <p:clrMapOvr>
    <a:masterClrMapping/>
  </p:clrMapOvr>
  <p:transition>
    <p:cu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1_Titolo e contenuto">
    <p:spTree>
      <p:nvGrpSpPr>
        <p:cNvPr id="1" name=""/>
        <p:cNvGrpSpPr/>
        <p:nvPr/>
      </p:nvGrpSpPr>
      <p:grpSpPr>
        <a:xfrm>
          <a:off x="0" y="0"/>
          <a:ext cx="0" cy="0"/>
          <a:chOff x="0" y="0"/>
          <a:chExt cx="0" cy="0"/>
        </a:xfrm>
      </p:grpSpPr>
      <p:sp>
        <p:nvSpPr>
          <p:cNvPr id="9" name="Segnaposto testo 8"/>
          <p:cNvSpPr>
            <a:spLocks noGrp="1"/>
          </p:cNvSpPr>
          <p:nvPr>
            <p:ph type="body" sz="quarter" idx="10"/>
          </p:nvPr>
        </p:nvSpPr>
        <p:spPr>
          <a:xfrm>
            <a:off x="428625" y="1714488"/>
            <a:ext cx="8001000" cy="4286262"/>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8" name="Segnaposto testo 7"/>
          <p:cNvSpPr>
            <a:spLocks noGrp="1"/>
          </p:cNvSpPr>
          <p:nvPr>
            <p:ph type="body" sz="quarter" idx="11"/>
          </p:nvPr>
        </p:nvSpPr>
        <p:spPr>
          <a:xfrm>
            <a:off x="428625" y="785813"/>
            <a:ext cx="8001000" cy="785812"/>
          </a:xfrm>
          <a:prstGeom prst="rect">
            <a:avLst/>
          </a:prstGeom>
        </p:spPr>
        <p:txBody>
          <a:bodyPr/>
          <a:lstStyle>
            <a:lvl1pPr>
              <a:buNone/>
              <a:defRPr sz="3600" b="1"/>
            </a:lvl1pPr>
          </a:lstStyle>
          <a:p>
            <a:pPr lvl="0"/>
            <a:r>
              <a:rPr lang="it-IT" smtClean="0"/>
              <a:t>Fare clic per modificare stili del testo dello schema</a:t>
            </a:r>
          </a:p>
        </p:txBody>
      </p:sp>
      <p:sp>
        <p:nvSpPr>
          <p:cNvPr id="7" name="Rectangle 15"/>
          <p:cNvSpPr>
            <a:spLocks noGrp="1" noChangeArrowheads="1"/>
          </p:cNvSpPr>
          <p:nvPr>
            <p:ph type="title"/>
          </p:nvPr>
        </p:nvSpPr>
        <p:spPr bwMode="auto">
          <a:xfrm>
            <a:off x="304800" y="390525"/>
            <a:ext cx="8534400" cy="228600"/>
          </a:xfrm>
          <a:prstGeom prst="rect">
            <a:avLst/>
          </a:prstGeom>
          <a:noFill/>
          <a:ln w="9525">
            <a:noFill/>
            <a:miter lim="800000"/>
            <a:headEnd/>
            <a:tailEnd/>
          </a:ln>
          <a:effectLst/>
        </p:spPr>
        <p:txBody>
          <a:bodyPr/>
          <a:lstStyle/>
          <a:p>
            <a:pPr lvl="0"/>
            <a:r>
              <a:rPr lang="it-IT" smtClean="0"/>
              <a:t>Fare clic per modificare lo stile del titolo</a:t>
            </a:r>
            <a:endParaRPr lang="it-IT" dirty="0" smtClean="0"/>
          </a:p>
        </p:txBody>
      </p:sp>
    </p:spTree>
    <p:extLst>
      <p:ext uri="{BB962C8B-B14F-4D97-AF65-F5344CB8AC3E}">
        <p14:creationId xmlns:p14="http://schemas.microsoft.com/office/powerpoint/2010/main" val="1501445615"/>
      </p:ext>
    </p:extLst>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ISDI Interventi formativi in materia contabile – 13 maggio 2013      Dr.ssa  Daniela Pavone</a:t>
            </a:r>
            <a:endParaRPr lang="it-IT"/>
          </a:p>
        </p:txBody>
      </p:sp>
      <p:sp>
        <p:nvSpPr>
          <p:cNvPr id="6" name="Segnaposto numero diapositiva 5"/>
          <p:cNvSpPr>
            <a:spLocks noGrp="1"/>
          </p:cNvSpPr>
          <p:nvPr>
            <p:ph type="sldNum" sz="quarter" idx="12"/>
          </p:nvPr>
        </p:nvSpPr>
        <p:spPr/>
        <p:txBody>
          <a:bodyPr/>
          <a:lstStyle/>
          <a:p>
            <a:fld id="{73104586-C9E5-46FF-B64B-079648C444AE}"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ISDI Interventi formativi in materia contabile – 13 maggio 2013      Dr.ssa  Daniela Pavone</a:t>
            </a:r>
            <a:endParaRPr lang="it-IT"/>
          </a:p>
        </p:txBody>
      </p:sp>
      <p:sp>
        <p:nvSpPr>
          <p:cNvPr id="6" name="Segnaposto numero diapositiva 5"/>
          <p:cNvSpPr>
            <a:spLocks noGrp="1"/>
          </p:cNvSpPr>
          <p:nvPr>
            <p:ph type="sldNum" sz="quarter" idx="12"/>
          </p:nvPr>
        </p:nvSpPr>
        <p:spPr/>
        <p:txBody>
          <a:bodyPr/>
          <a:lstStyle/>
          <a:p>
            <a:fld id="{73104586-C9E5-46FF-B64B-079648C444AE}"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r>
              <a:rPr lang="it-IT" smtClean="0"/>
              <a:t>ISDI Interventi formativi in materia contabile – 13 maggio 2013      Dr.ssa  Daniela Pavone</a:t>
            </a:r>
            <a:endParaRPr lang="it-IT"/>
          </a:p>
        </p:txBody>
      </p:sp>
      <p:sp>
        <p:nvSpPr>
          <p:cNvPr id="7" name="Segnaposto numero diapositiva 6"/>
          <p:cNvSpPr>
            <a:spLocks noGrp="1"/>
          </p:cNvSpPr>
          <p:nvPr>
            <p:ph type="sldNum" sz="quarter" idx="12"/>
          </p:nvPr>
        </p:nvSpPr>
        <p:spPr/>
        <p:txBody>
          <a:bodyPr/>
          <a:lstStyle/>
          <a:p>
            <a:fld id="{73104586-C9E5-46FF-B64B-079648C444AE}"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endParaRPr lang="it-IT"/>
          </a:p>
        </p:txBody>
      </p:sp>
      <p:sp>
        <p:nvSpPr>
          <p:cNvPr id="8" name="Segnaposto piè di pagina 7"/>
          <p:cNvSpPr>
            <a:spLocks noGrp="1"/>
          </p:cNvSpPr>
          <p:nvPr>
            <p:ph type="ftr" sz="quarter" idx="11"/>
          </p:nvPr>
        </p:nvSpPr>
        <p:spPr/>
        <p:txBody>
          <a:bodyPr/>
          <a:lstStyle/>
          <a:p>
            <a:r>
              <a:rPr lang="it-IT" smtClean="0"/>
              <a:t>ISDI Interventi formativi in materia contabile – 13 maggio 2013      Dr.ssa  Daniela Pavone</a:t>
            </a:r>
            <a:endParaRPr lang="it-IT"/>
          </a:p>
        </p:txBody>
      </p:sp>
      <p:sp>
        <p:nvSpPr>
          <p:cNvPr id="9" name="Segnaposto numero diapositiva 8"/>
          <p:cNvSpPr>
            <a:spLocks noGrp="1"/>
          </p:cNvSpPr>
          <p:nvPr>
            <p:ph type="sldNum" sz="quarter" idx="12"/>
          </p:nvPr>
        </p:nvSpPr>
        <p:spPr/>
        <p:txBody>
          <a:bodyPr/>
          <a:lstStyle/>
          <a:p>
            <a:fld id="{73104586-C9E5-46FF-B64B-079648C444AE}"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endParaRPr lang="it-IT"/>
          </a:p>
        </p:txBody>
      </p:sp>
      <p:sp>
        <p:nvSpPr>
          <p:cNvPr id="4" name="Segnaposto piè di pagina 3"/>
          <p:cNvSpPr>
            <a:spLocks noGrp="1"/>
          </p:cNvSpPr>
          <p:nvPr>
            <p:ph type="ftr" sz="quarter" idx="11"/>
          </p:nvPr>
        </p:nvSpPr>
        <p:spPr/>
        <p:txBody>
          <a:bodyPr/>
          <a:lstStyle/>
          <a:p>
            <a:r>
              <a:rPr lang="it-IT" smtClean="0"/>
              <a:t>ISDI Interventi formativi in materia contabile – 13 maggio 2013      Dr.ssa  Daniela Pavone</a:t>
            </a:r>
            <a:endParaRPr lang="it-IT"/>
          </a:p>
        </p:txBody>
      </p:sp>
      <p:sp>
        <p:nvSpPr>
          <p:cNvPr id="5" name="Segnaposto numero diapositiva 4"/>
          <p:cNvSpPr>
            <a:spLocks noGrp="1"/>
          </p:cNvSpPr>
          <p:nvPr>
            <p:ph type="sldNum" sz="quarter" idx="12"/>
          </p:nvPr>
        </p:nvSpPr>
        <p:spPr/>
        <p:txBody>
          <a:bodyPr/>
          <a:lstStyle/>
          <a:p>
            <a:fld id="{73104586-C9E5-46FF-B64B-079648C444AE}"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it-IT"/>
          </a:p>
        </p:txBody>
      </p:sp>
      <p:sp>
        <p:nvSpPr>
          <p:cNvPr id="3" name="Segnaposto piè di pagina 2"/>
          <p:cNvSpPr>
            <a:spLocks noGrp="1"/>
          </p:cNvSpPr>
          <p:nvPr>
            <p:ph type="ftr" sz="quarter" idx="11"/>
          </p:nvPr>
        </p:nvSpPr>
        <p:spPr/>
        <p:txBody>
          <a:bodyPr/>
          <a:lstStyle/>
          <a:p>
            <a:r>
              <a:rPr lang="it-IT" smtClean="0"/>
              <a:t>ISDI Interventi formativi in materia contabile – 13 maggio 2013      Dr.ssa  Daniela Pavone</a:t>
            </a:r>
            <a:endParaRPr lang="it-IT"/>
          </a:p>
        </p:txBody>
      </p:sp>
      <p:sp>
        <p:nvSpPr>
          <p:cNvPr id="4" name="Segnaposto numero diapositiva 3"/>
          <p:cNvSpPr>
            <a:spLocks noGrp="1"/>
          </p:cNvSpPr>
          <p:nvPr>
            <p:ph type="sldNum" sz="quarter" idx="12"/>
          </p:nvPr>
        </p:nvSpPr>
        <p:spPr/>
        <p:txBody>
          <a:bodyPr/>
          <a:lstStyle/>
          <a:p>
            <a:fld id="{73104586-C9E5-46FF-B64B-079648C444AE}"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r>
              <a:rPr lang="it-IT" smtClean="0"/>
              <a:t>ISDI Interventi formativi in materia contabile – 13 maggio 2013      Dr.ssa  Daniela Pavone</a:t>
            </a:r>
            <a:endParaRPr lang="it-IT"/>
          </a:p>
        </p:txBody>
      </p:sp>
      <p:sp>
        <p:nvSpPr>
          <p:cNvPr id="7" name="Segnaposto numero diapositiva 6"/>
          <p:cNvSpPr>
            <a:spLocks noGrp="1"/>
          </p:cNvSpPr>
          <p:nvPr>
            <p:ph type="sldNum" sz="quarter" idx="12"/>
          </p:nvPr>
        </p:nvSpPr>
        <p:spPr/>
        <p:txBody>
          <a:bodyPr/>
          <a:lstStyle/>
          <a:p>
            <a:fld id="{73104586-C9E5-46FF-B64B-079648C444AE}"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r>
              <a:rPr lang="it-IT" smtClean="0"/>
              <a:t>ISDI Interventi formativi in materia contabile – 13 maggio 2013      Dr.ssa  Daniela Pavone</a:t>
            </a:r>
            <a:endParaRPr lang="it-IT"/>
          </a:p>
        </p:txBody>
      </p:sp>
      <p:sp>
        <p:nvSpPr>
          <p:cNvPr id="7" name="Segnaposto numero diapositiva 6"/>
          <p:cNvSpPr>
            <a:spLocks noGrp="1"/>
          </p:cNvSpPr>
          <p:nvPr>
            <p:ph type="sldNum" sz="quarter" idx="12"/>
          </p:nvPr>
        </p:nvSpPr>
        <p:spPr/>
        <p:txBody>
          <a:bodyPr/>
          <a:lstStyle/>
          <a:p>
            <a:fld id="{73104586-C9E5-46FF-B64B-079648C444AE}"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ISDI Interventi formativi in materia contabile – 13 maggio 2013      Dr.ssa  Daniela Pavone</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04586-C9E5-46FF-B64B-079648C444AE}"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79" r:id="rId14"/>
    <p:sldLayoutId id="2147483681" r:id="rId15"/>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15.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1026"/>
          <p:cNvSpPr>
            <a:spLocks noChangeArrowheads="1"/>
          </p:cNvSpPr>
          <p:nvPr/>
        </p:nvSpPr>
        <p:spPr bwMode="auto">
          <a:xfrm>
            <a:off x="685800" y="3212976"/>
            <a:ext cx="7741920" cy="1512168"/>
          </a:xfrm>
          <a:prstGeom prst="rect">
            <a:avLst/>
          </a:prstGeom>
          <a:noFill/>
          <a:ln w="9525">
            <a:noFill/>
            <a:miter lim="800000"/>
            <a:headEnd/>
            <a:tailEnd/>
          </a:ln>
        </p:spPr>
        <p:txBody>
          <a:bodyPr/>
          <a:lstStyle/>
          <a:p>
            <a:pPr algn="ctr"/>
            <a:r>
              <a:rPr lang="it-IT" sz="2800" dirty="0" smtClean="0">
                <a:effectLst>
                  <a:outerShdw blurRad="38100" dist="38100" dir="2700000" algn="tl">
                    <a:srgbClr val="000000">
                      <a:alpha val="43137"/>
                    </a:srgbClr>
                  </a:outerShdw>
                </a:effectLst>
                <a:latin typeface="Times New Roman" pitchFamily="18" charset="0"/>
              </a:rPr>
              <a:t>IL BILANCIO DELLO STATO ALLA LUCE DELLE RIFORME IN ATTO: RUOLO, PROCESSI E STRUTTURA. I RIFLESSI SULLA GESTIONE</a:t>
            </a:r>
          </a:p>
          <a:p>
            <a:pPr algn="ctr"/>
            <a:endParaRPr lang="it-IT" sz="2800" dirty="0">
              <a:effectLst>
                <a:outerShdw blurRad="38100" dist="38100" dir="2700000" algn="tl">
                  <a:srgbClr val="000000">
                    <a:alpha val="43137"/>
                  </a:srgbClr>
                </a:outerShdw>
              </a:effectLst>
              <a:latin typeface="Times New Roman" pitchFamily="18" charset="0"/>
            </a:endParaRPr>
          </a:p>
          <a:p>
            <a:pPr algn="ctr"/>
            <a:endParaRPr lang="it-IT" sz="2800" dirty="0" smtClean="0">
              <a:effectLst>
                <a:outerShdw blurRad="38100" dist="38100" dir="2700000" algn="tl">
                  <a:srgbClr val="000000">
                    <a:alpha val="43137"/>
                  </a:srgbClr>
                </a:outerShdw>
              </a:effectLst>
              <a:latin typeface="Times New Roman" pitchFamily="18" charset="0"/>
            </a:endParaRPr>
          </a:p>
          <a:p>
            <a:pPr algn="ctr"/>
            <a:endParaRPr lang="it-IT" sz="2800" dirty="0">
              <a:effectLst>
                <a:outerShdw blurRad="38100" dist="38100" dir="2700000" algn="tl">
                  <a:srgbClr val="000000">
                    <a:alpha val="43137"/>
                  </a:srgbClr>
                </a:outerShdw>
              </a:effectLst>
              <a:latin typeface="Times New Roman" pitchFamily="18" charset="0"/>
            </a:endParaRPr>
          </a:p>
          <a:p>
            <a:pPr algn="ctr"/>
            <a:r>
              <a:rPr lang="it-IT" sz="2800" dirty="0" smtClean="0">
                <a:effectLst>
                  <a:outerShdw blurRad="38100" dist="38100" dir="2700000" algn="tl">
                    <a:srgbClr val="000000">
                      <a:alpha val="43137"/>
                    </a:srgbClr>
                  </a:outerShdw>
                </a:effectLst>
                <a:latin typeface="Times New Roman" pitchFamily="18" charset="0"/>
              </a:rPr>
              <a:t>					Dr. Biagio Mazzotta</a:t>
            </a:r>
          </a:p>
          <a:p>
            <a:pPr algn="ctr"/>
            <a:endParaRPr lang="it-IT" sz="3200" b="1" dirty="0">
              <a:solidFill>
                <a:schemeClr val="bg1"/>
              </a:solidFill>
              <a:latin typeface="Times New Roman" pitchFamily="18" charset="0"/>
            </a:endParaRPr>
          </a:p>
        </p:txBody>
      </p:sp>
      <p:sp>
        <p:nvSpPr>
          <p:cNvPr id="14339" name="Rectangle 1027"/>
          <p:cNvSpPr>
            <a:spLocks noChangeArrowheads="1"/>
          </p:cNvSpPr>
          <p:nvPr/>
        </p:nvSpPr>
        <p:spPr bwMode="auto">
          <a:xfrm>
            <a:off x="925513" y="5672138"/>
            <a:ext cx="7256462" cy="1185862"/>
          </a:xfrm>
          <a:prstGeom prst="rect">
            <a:avLst/>
          </a:prstGeom>
          <a:noFill/>
          <a:ln w="9525">
            <a:noFill/>
            <a:miter lim="800000"/>
            <a:headEnd/>
            <a:tailEnd/>
          </a:ln>
        </p:spPr>
        <p:txBody>
          <a:bodyPr/>
          <a:lstStyle/>
          <a:p>
            <a:pPr algn="ctr"/>
            <a:endParaRPr lang="it-IT" sz="2000">
              <a:solidFill>
                <a:schemeClr val="bg1"/>
              </a:solidFill>
              <a:latin typeface="Times New Roman" pitchFamily="18" charset="0"/>
            </a:endParaRPr>
          </a:p>
        </p:txBody>
      </p:sp>
      <p:sp>
        <p:nvSpPr>
          <p:cNvPr id="14340" name="Rectangle 1028"/>
          <p:cNvSpPr>
            <a:spLocks noChangeArrowheads="1"/>
          </p:cNvSpPr>
          <p:nvPr/>
        </p:nvSpPr>
        <p:spPr bwMode="auto">
          <a:xfrm>
            <a:off x="822960" y="5811838"/>
            <a:ext cx="7589203" cy="728662"/>
          </a:xfrm>
          <a:prstGeom prst="rect">
            <a:avLst/>
          </a:prstGeom>
          <a:noFill/>
          <a:ln w="9525">
            <a:noFill/>
            <a:miter lim="800000"/>
            <a:headEnd/>
            <a:tailEnd/>
          </a:ln>
        </p:spPr>
        <p:txBody>
          <a:bodyPr/>
          <a:lstStyle/>
          <a:p>
            <a:pPr algn="ctr"/>
            <a:endParaRPr lang="it-IT" sz="2000" b="1" i="1" dirty="0">
              <a:solidFill>
                <a:srgbClr val="072E67"/>
              </a:solidFill>
              <a:latin typeface="Times New Roman" pitchFamily="18"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404664"/>
            <a:ext cx="1800200"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olo 1"/>
          <p:cNvSpPr>
            <a:spLocks noGrp="1"/>
          </p:cNvSpPr>
          <p:nvPr>
            <p:ph type="title"/>
          </p:nvPr>
        </p:nvSpPr>
        <p:spPr>
          <a:xfrm>
            <a:off x="457200" y="1480468"/>
            <a:ext cx="8229600" cy="1163018"/>
          </a:xfrm>
        </p:spPr>
        <p:txBody>
          <a:bodyPr>
            <a:normAutofit/>
          </a:bodyPr>
          <a:lstStyle/>
          <a:p>
            <a:r>
              <a:rPr lang="it-IT" sz="3000" dirty="0" smtClean="0">
                <a:latin typeface="Times New Roman" panose="02020603050405020304" pitchFamily="18" charset="0"/>
                <a:cs typeface="Times New Roman" panose="02020603050405020304" pitchFamily="18" charset="0"/>
              </a:rPr>
              <a:t>Incontro Seminario della RGS</a:t>
            </a:r>
            <a:br>
              <a:rPr lang="it-IT" sz="3000" dirty="0" smtClean="0">
                <a:latin typeface="Times New Roman" panose="02020603050405020304" pitchFamily="18" charset="0"/>
                <a:cs typeface="Times New Roman" panose="02020603050405020304" pitchFamily="18" charset="0"/>
              </a:rPr>
            </a:br>
            <a:r>
              <a:rPr lang="it-IT" sz="3600" b="1" dirty="0" smtClean="0">
                <a:latin typeface="Times New Roman" panose="02020603050405020304" pitchFamily="18" charset="0"/>
                <a:cs typeface="Times New Roman" panose="02020603050405020304" pitchFamily="18" charset="0"/>
              </a:rPr>
              <a:t>Normazione, Controlli e innovazione</a:t>
            </a:r>
            <a:endParaRPr lang="it-IT" sz="3600" b="1"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sz="quarter" idx="10"/>
          </p:nvPr>
        </p:nvSpPr>
        <p:spPr>
          <a:xfrm>
            <a:off x="468313" y="836712"/>
            <a:ext cx="8064500" cy="5904656"/>
          </a:xfrm>
          <a:ln>
            <a:noFill/>
          </a:ln>
        </p:spPr>
        <p:txBody>
          <a:bodyPr>
            <a:noAutofit/>
          </a:bodyPr>
          <a:lstStyle/>
          <a:p>
            <a:pPr marL="0" lvl="2" indent="0" algn="just">
              <a:buNone/>
            </a:pPr>
            <a:endParaRPr lang="it-IT" sz="1600" b="1" u="sng" dirty="0" smtClean="0"/>
          </a:p>
          <a:p>
            <a:pPr marL="0" indent="0" algn="just">
              <a:spcAft>
                <a:spcPts val="600"/>
              </a:spcAft>
              <a:buNone/>
            </a:pPr>
            <a:r>
              <a:rPr lang="it-IT" sz="2800" b="1" u="sng" dirty="0" smtClean="0"/>
              <a:t>Deroga </a:t>
            </a:r>
            <a:r>
              <a:rPr lang="it-IT" sz="2800" b="1" u="sng" dirty="0"/>
              <a:t>all’equilibrio di </a:t>
            </a:r>
            <a:r>
              <a:rPr lang="it-IT" sz="2800" b="1" u="sng" dirty="0" smtClean="0"/>
              <a:t>bilancio - Eventi eccezionali</a:t>
            </a:r>
            <a:r>
              <a:rPr lang="it-IT" sz="2800" b="1" dirty="0" smtClean="0"/>
              <a:t>:</a:t>
            </a:r>
          </a:p>
          <a:p>
            <a:pPr algn="just">
              <a:buFont typeface="Wingdings" panose="05000000000000000000" pitchFamily="2" charset="2"/>
              <a:buChar char="Ø"/>
            </a:pPr>
            <a:r>
              <a:rPr lang="it-IT" sz="2400" b="1" u="sng" dirty="0" smtClean="0"/>
              <a:t>Periodi </a:t>
            </a:r>
            <a:r>
              <a:rPr lang="it-IT" sz="2400" b="1" u="sng" dirty="0"/>
              <a:t>di grave recessione </a:t>
            </a:r>
            <a:r>
              <a:rPr lang="it-IT" sz="2400" b="1" u="sng" dirty="0" smtClean="0"/>
              <a:t>economica</a:t>
            </a:r>
          </a:p>
          <a:p>
            <a:pPr algn="just">
              <a:buFont typeface="Wingdings" panose="05000000000000000000" pitchFamily="2" charset="2"/>
              <a:buChar char="Ø"/>
            </a:pPr>
            <a:r>
              <a:rPr lang="it-IT" sz="2400" b="1" u="sng" dirty="0" smtClean="0"/>
              <a:t>Eventi </a:t>
            </a:r>
            <a:r>
              <a:rPr lang="it-IT" sz="2400" b="1" u="sng" dirty="0"/>
              <a:t>straordinari</a:t>
            </a:r>
            <a:r>
              <a:rPr lang="it-IT" sz="2400" b="1" dirty="0"/>
              <a:t>, al di fuori del controllo dello Stato, incluse le gravi calamità naturali</a:t>
            </a:r>
          </a:p>
          <a:p>
            <a:pPr algn="just"/>
            <a:r>
              <a:rPr lang="it-IT" sz="2400" dirty="0" smtClean="0"/>
              <a:t>su </a:t>
            </a:r>
            <a:r>
              <a:rPr lang="it-IT" sz="2400" dirty="0"/>
              <a:t>richiesta del Governo, sentito il parere della </a:t>
            </a:r>
            <a:r>
              <a:rPr lang="it-IT" sz="2400" dirty="0" smtClean="0"/>
              <a:t>CE,  </a:t>
            </a:r>
            <a:r>
              <a:rPr lang="it-IT" sz="2400" dirty="0"/>
              <a:t>previa </a:t>
            </a:r>
            <a:r>
              <a:rPr lang="it-IT" sz="2400" b="1" dirty="0"/>
              <a:t>autorizzazione delle Camere a maggioranza </a:t>
            </a:r>
            <a:r>
              <a:rPr lang="it-IT" sz="2400" b="1" dirty="0" smtClean="0"/>
              <a:t>assoluta</a:t>
            </a:r>
            <a:r>
              <a:rPr lang="it-IT" sz="2400" dirty="0" smtClean="0"/>
              <a:t>; </a:t>
            </a:r>
          </a:p>
          <a:p>
            <a:pPr algn="just"/>
            <a:r>
              <a:rPr lang="it-IT" sz="2400" b="1" dirty="0" smtClean="0"/>
              <a:t>piano di rientro</a:t>
            </a:r>
            <a:r>
              <a:rPr lang="it-IT" sz="2400" dirty="0" smtClean="0"/>
              <a:t> verso l’obiettivo programmatico da attuare dall’esercizio successivo a quello di scostamento. Il </a:t>
            </a:r>
            <a:r>
              <a:rPr lang="it-IT" sz="2400" dirty="0"/>
              <a:t>piano </a:t>
            </a:r>
            <a:r>
              <a:rPr lang="it-IT" sz="2400" dirty="0" smtClean="0"/>
              <a:t>può </a:t>
            </a:r>
            <a:r>
              <a:rPr lang="it-IT" sz="2400" dirty="0"/>
              <a:t>essere </a:t>
            </a:r>
            <a:r>
              <a:rPr lang="it-IT" sz="2400" dirty="0" smtClean="0"/>
              <a:t>aggiornato al verificarsi di </a:t>
            </a:r>
            <a:r>
              <a:rPr lang="it-IT" sz="2400" u="sng" dirty="0" smtClean="0"/>
              <a:t>ulteriori</a:t>
            </a:r>
            <a:r>
              <a:rPr lang="it-IT" sz="2400" dirty="0" smtClean="0"/>
              <a:t> eventi eccezionali o in relazione all’andamento del ciclo economico.</a:t>
            </a:r>
            <a:endParaRPr lang="it-IT" sz="2400" dirty="0"/>
          </a:p>
          <a:p>
            <a:pPr marL="0" indent="0" algn="just">
              <a:buNone/>
            </a:pPr>
            <a:r>
              <a:rPr lang="it-IT" sz="2400" dirty="0" smtClean="0"/>
              <a:t>In </a:t>
            </a:r>
            <a:r>
              <a:rPr lang="it-IT" sz="2400" dirty="0"/>
              <a:t>sostanza </a:t>
            </a:r>
            <a:r>
              <a:rPr lang="it-IT" sz="2400" dirty="0" smtClean="0"/>
              <a:t>ai sensi della legge 243 si possono approvare leggi di spesa in disavanzo (prive di copertura finanziaria) previa autorizzazione del Parlamento (manovre espansive LS, DL 35, DL 66)</a:t>
            </a:r>
            <a:endParaRPr lang="it-IT" sz="2400" dirty="0"/>
          </a:p>
        </p:txBody>
      </p:sp>
      <p:sp>
        <p:nvSpPr>
          <p:cNvPr id="5" name="Titolo 1"/>
          <p:cNvSpPr>
            <a:spLocks noGrp="1"/>
          </p:cNvSpPr>
          <p:nvPr>
            <p:ph type="title"/>
          </p:nvPr>
        </p:nvSpPr>
        <p:spPr>
          <a:xfrm>
            <a:off x="395536" y="620688"/>
            <a:ext cx="8229600" cy="288032"/>
          </a:xfrm>
        </p:spPr>
        <p:txBody>
          <a:bodyPr>
            <a:normAutofit fontScale="90000"/>
          </a:bodyPr>
          <a:lstStyle/>
          <a:p>
            <a:pPr>
              <a:spcAft>
                <a:spcPts val="600"/>
              </a:spcAft>
            </a:pPr>
            <a:r>
              <a:rPr lang="it-IT" sz="3600" dirty="0"/>
              <a:t>Il quadro normativo nazionale di </a:t>
            </a:r>
            <a:r>
              <a:rPr lang="it-IT" sz="3600" dirty="0" smtClean="0"/>
              <a:t>riferimento</a:t>
            </a:r>
            <a:r>
              <a:rPr lang="it-IT" sz="3100" b="1" dirty="0">
                <a:solidFill>
                  <a:srgbClr val="FF0000"/>
                </a:solidFill>
              </a:rPr>
              <a:t> </a:t>
            </a:r>
            <a:r>
              <a:rPr lang="it-IT" sz="3100" i="1" dirty="0"/>
              <a:t>Legge 243/2012 – Il pareggio di bilancio </a:t>
            </a:r>
            <a:r>
              <a:rPr lang="it-IT" sz="3100" i="1" dirty="0" smtClean="0"/>
              <a:t/>
            </a:r>
            <a:br>
              <a:rPr lang="it-IT" sz="3100" i="1" dirty="0" smtClean="0"/>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Tree>
    <p:extLst>
      <p:ext uri="{BB962C8B-B14F-4D97-AF65-F5344CB8AC3E}">
        <p14:creationId xmlns:p14="http://schemas.microsoft.com/office/powerpoint/2010/main" val="167920335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sz="quarter" idx="10"/>
          </p:nvPr>
        </p:nvSpPr>
        <p:spPr>
          <a:xfrm>
            <a:off x="468313" y="1484784"/>
            <a:ext cx="8064500" cy="5256584"/>
          </a:xfrm>
          <a:ln>
            <a:noFill/>
          </a:ln>
        </p:spPr>
        <p:txBody>
          <a:bodyPr>
            <a:noAutofit/>
          </a:bodyPr>
          <a:lstStyle/>
          <a:p>
            <a:pPr marL="0" lvl="0" indent="0" algn="just">
              <a:buNone/>
            </a:pPr>
            <a:r>
              <a:rPr lang="it-IT" sz="2800" b="1" dirty="0" smtClean="0">
                <a:solidFill>
                  <a:prstClr val="black"/>
                </a:solidFill>
              </a:rPr>
              <a:t>Lo </a:t>
            </a:r>
            <a:r>
              <a:rPr lang="it-IT" sz="2800" b="1" dirty="0">
                <a:solidFill>
                  <a:prstClr val="black"/>
                </a:solidFill>
              </a:rPr>
              <a:t>Stato è il </a:t>
            </a:r>
            <a:r>
              <a:rPr lang="it-IT" sz="2800" b="1" dirty="0" smtClean="0">
                <a:solidFill>
                  <a:prstClr val="black"/>
                </a:solidFill>
              </a:rPr>
              <a:t>solo livello </a:t>
            </a:r>
            <a:r>
              <a:rPr lang="it-IT" sz="2800" b="1" dirty="0">
                <a:solidFill>
                  <a:prstClr val="black"/>
                </a:solidFill>
              </a:rPr>
              <a:t>di governo autorizzato a ricorrere all’indebitamento nei limiti degli effetti </a:t>
            </a:r>
            <a:r>
              <a:rPr lang="it-IT" sz="2800" b="1" dirty="0" smtClean="0">
                <a:solidFill>
                  <a:prstClr val="black"/>
                </a:solidFill>
              </a:rPr>
              <a:t>sfavorevoli del </a:t>
            </a:r>
            <a:r>
              <a:rPr lang="it-IT" sz="2800" b="1" dirty="0">
                <a:solidFill>
                  <a:prstClr val="black"/>
                </a:solidFill>
              </a:rPr>
              <a:t>ciclo economico e degli eventi eccezionali (finanziare spese in disavanzo)</a:t>
            </a:r>
            <a:r>
              <a:rPr lang="it-IT" sz="2800" dirty="0">
                <a:solidFill>
                  <a:prstClr val="black"/>
                </a:solidFill>
              </a:rPr>
              <a:t>. </a:t>
            </a:r>
            <a:endParaRPr lang="it-IT" sz="2800" dirty="0" smtClean="0">
              <a:solidFill>
                <a:prstClr val="black"/>
              </a:solidFill>
            </a:endParaRPr>
          </a:p>
          <a:p>
            <a:pPr marL="0" lvl="0" indent="0" algn="just">
              <a:buNone/>
            </a:pPr>
            <a:r>
              <a:rPr lang="it-IT" sz="2800" dirty="0" smtClean="0">
                <a:solidFill>
                  <a:prstClr val="black"/>
                </a:solidFill>
              </a:rPr>
              <a:t>Per </a:t>
            </a:r>
            <a:r>
              <a:rPr lang="it-IT" sz="2800" dirty="0">
                <a:solidFill>
                  <a:prstClr val="black"/>
                </a:solidFill>
              </a:rPr>
              <a:t>questo dovrà stanziare le risorse necessarie a compensare i livelli di governo decentrati degli effetti negativi di congiunture cicliche sfavorevoli o di eventi al di fuori del controllo dello Stato (LEP).</a:t>
            </a:r>
          </a:p>
          <a:p>
            <a:endParaRPr lang="it-IT" sz="2800" dirty="0"/>
          </a:p>
          <a:p>
            <a:pPr marL="0" indent="0" algn="just">
              <a:buNone/>
            </a:pPr>
            <a:endParaRPr lang="it-IT" sz="1600" dirty="0" smtClean="0"/>
          </a:p>
        </p:txBody>
      </p:sp>
      <p:sp>
        <p:nvSpPr>
          <p:cNvPr id="5" name="Titolo 1"/>
          <p:cNvSpPr>
            <a:spLocks noGrp="1"/>
          </p:cNvSpPr>
          <p:nvPr>
            <p:ph type="title"/>
          </p:nvPr>
        </p:nvSpPr>
        <p:spPr>
          <a:xfrm>
            <a:off x="395536" y="620688"/>
            <a:ext cx="8229600" cy="432048"/>
          </a:xfrm>
        </p:spPr>
        <p:txBody>
          <a:bodyPr>
            <a:normAutofit fontScale="90000"/>
          </a:bodyPr>
          <a:lstStyle/>
          <a:p>
            <a:pPr>
              <a:spcAft>
                <a:spcPts val="600"/>
              </a:spcAft>
            </a:pPr>
            <a:r>
              <a:rPr lang="it-IT" sz="3600" dirty="0"/>
              <a:t>Il quadro normativo nazionale di </a:t>
            </a:r>
            <a:r>
              <a:rPr lang="it-IT" sz="3600" dirty="0" smtClean="0"/>
              <a:t>riferimento</a:t>
            </a:r>
            <a:r>
              <a:rPr lang="it-IT" sz="3100" b="1" dirty="0">
                <a:solidFill>
                  <a:srgbClr val="FF0000"/>
                </a:solidFill>
              </a:rPr>
              <a:t> </a:t>
            </a:r>
            <a:r>
              <a:rPr lang="it-IT" sz="3100" i="1" dirty="0"/>
              <a:t>Legge 243/2012 – Il pareggio di bilancio </a:t>
            </a:r>
            <a:r>
              <a:rPr lang="it-IT" sz="3600" dirty="0" smtClean="0"/>
              <a:t/>
            </a:r>
            <a:br>
              <a:rPr lang="it-IT" sz="3600" dirty="0" smtClean="0"/>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Tree>
    <p:extLst>
      <p:ext uri="{BB962C8B-B14F-4D97-AF65-F5344CB8AC3E}">
        <p14:creationId xmlns:p14="http://schemas.microsoft.com/office/powerpoint/2010/main" val="89006709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sz="quarter" idx="10"/>
          </p:nvPr>
        </p:nvSpPr>
        <p:spPr>
          <a:xfrm>
            <a:off x="395536" y="1268760"/>
            <a:ext cx="8280920" cy="5589240"/>
          </a:xfrm>
          <a:ln>
            <a:noFill/>
          </a:ln>
        </p:spPr>
        <p:txBody>
          <a:bodyPr>
            <a:noAutofit/>
          </a:bodyPr>
          <a:lstStyle/>
          <a:p>
            <a:pPr marL="0" indent="0" algn="just">
              <a:buNone/>
            </a:pPr>
            <a:r>
              <a:rPr lang="it-IT" sz="2400" b="1" u="sng" dirty="0" smtClean="0"/>
              <a:t>Delega per il completamento della revisione della struttura del bilancio dello Stato. </a:t>
            </a:r>
            <a:r>
              <a:rPr lang="it-IT" sz="2400" u="sng" dirty="0" smtClean="0"/>
              <a:t>Tra cui:</a:t>
            </a:r>
          </a:p>
          <a:p>
            <a:pPr marL="171450" lvl="2" indent="-171450" algn="just">
              <a:buFont typeface="Wingdings" panose="05000000000000000000" pitchFamily="2" charset="2"/>
              <a:buChar char="ü"/>
            </a:pPr>
            <a:r>
              <a:rPr lang="it-IT" sz="2200" dirty="0" smtClean="0"/>
              <a:t> introduzione </a:t>
            </a:r>
            <a:r>
              <a:rPr lang="it-IT" sz="2200" dirty="0"/>
              <a:t>della </a:t>
            </a:r>
            <a:r>
              <a:rPr lang="it-IT" sz="2200" b="1" dirty="0"/>
              <a:t>programmazione triennale  </a:t>
            </a:r>
            <a:r>
              <a:rPr lang="it-IT" sz="2200" dirty="0"/>
              <a:t>delle  risorse  e degli obiettivi delle amministrazioni dello Stato. Individuazione </a:t>
            </a:r>
            <a:r>
              <a:rPr lang="it-IT" sz="2200" dirty="0" smtClean="0"/>
              <a:t>indicatori   </a:t>
            </a:r>
            <a:r>
              <a:rPr lang="it-IT" sz="2200" dirty="0"/>
              <a:t>di   risultato semplici, misurabili e riferibili ai programmi </a:t>
            </a:r>
            <a:r>
              <a:rPr lang="it-IT" sz="2200" dirty="0" smtClean="0"/>
              <a:t>di </a:t>
            </a:r>
            <a:r>
              <a:rPr lang="it-IT" sz="2200" dirty="0"/>
              <a:t>spesa; </a:t>
            </a:r>
          </a:p>
          <a:p>
            <a:pPr marL="171450" lvl="2" indent="-171450" algn="just">
              <a:buFont typeface="Wingdings" panose="05000000000000000000" pitchFamily="2" charset="2"/>
              <a:buChar char="ü"/>
            </a:pPr>
            <a:r>
              <a:rPr lang="it-IT" sz="2200" dirty="0" smtClean="0"/>
              <a:t> introduzione </a:t>
            </a:r>
            <a:r>
              <a:rPr lang="it-IT" sz="2200" dirty="0"/>
              <a:t>di criteri  e  modalità  per  la  fissazione  di limiti per alcune tipologie di spese del bilancio dello </a:t>
            </a:r>
            <a:r>
              <a:rPr lang="it-IT" sz="2200" dirty="0" smtClean="0"/>
              <a:t>Stato </a:t>
            </a:r>
            <a:r>
              <a:rPr lang="it-IT" sz="2200" dirty="0"/>
              <a:t>e adozione di </a:t>
            </a:r>
            <a:r>
              <a:rPr lang="it-IT" sz="2200" b="1" dirty="0"/>
              <a:t>accordi triennali tra il MEF e gli altri Ministri </a:t>
            </a:r>
            <a:r>
              <a:rPr lang="it-IT" sz="2200" dirty="0" smtClean="0"/>
              <a:t>(obiettivi </a:t>
            </a:r>
            <a:r>
              <a:rPr lang="it-IT" sz="2200" dirty="0"/>
              <a:t>del triennio e i relativi </a:t>
            </a:r>
            <a:r>
              <a:rPr lang="it-IT" sz="2200" dirty="0" smtClean="0"/>
              <a:t>tempi di attuazione); </a:t>
            </a:r>
            <a:endParaRPr lang="it-IT" sz="2200" dirty="0"/>
          </a:p>
          <a:p>
            <a:pPr marL="171450" lvl="2" indent="-171450" algn="just">
              <a:buFont typeface="Wingdings" panose="05000000000000000000" pitchFamily="2" charset="2"/>
              <a:buChar char="ü"/>
            </a:pPr>
            <a:r>
              <a:rPr lang="it-IT" sz="2200" dirty="0" smtClean="0"/>
              <a:t> </a:t>
            </a:r>
            <a:r>
              <a:rPr lang="it-IT" sz="2200" b="1" dirty="0" smtClean="0"/>
              <a:t>revisione </a:t>
            </a:r>
            <a:r>
              <a:rPr lang="it-IT" sz="2200" b="1" dirty="0"/>
              <a:t>delle </a:t>
            </a:r>
            <a:r>
              <a:rPr lang="it-IT" sz="2200" b="1" dirty="0" smtClean="0"/>
              <a:t>missioni e del numero dei programmi di spesa </a:t>
            </a:r>
            <a:r>
              <a:rPr lang="it-IT" sz="2200" dirty="0" smtClean="0"/>
              <a:t>e, per l’entrata,  </a:t>
            </a:r>
            <a:r>
              <a:rPr lang="it-IT" sz="2200" b="1" dirty="0" smtClean="0"/>
              <a:t>revisione delle unità elementari</a:t>
            </a:r>
            <a:r>
              <a:rPr lang="it-IT" sz="2200" dirty="0" smtClean="0"/>
              <a:t>;</a:t>
            </a:r>
          </a:p>
          <a:p>
            <a:pPr marL="0" lvl="2" indent="0" algn="just">
              <a:buFont typeface="Wingdings" panose="05000000000000000000" pitchFamily="2" charset="2"/>
              <a:buChar char="ü"/>
            </a:pPr>
            <a:r>
              <a:rPr lang="it-IT" sz="2200" dirty="0" smtClean="0"/>
              <a:t> </a:t>
            </a:r>
            <a:r>
              <a:rPr lang="it-IT" sz="2200" b="1" dirty="0" smtClean="0"/>
              <a:t>adozione,  </a:t>
            </a:r>
            <a:r>
              <a:rPr lang="it-IT" sz="2200" dirty="0" smtClean="0"/>
              <a:t>per  la  spesa,  anche  a  fini  gestionali  e  di rendicontazione, </a:t>
            </a:r>
            <a:r>
              <a:rPr lang="it-IT" sz="2200" b="1" dirty="0" smtClean="0"/>
              <a:t>delle azioni</a:t>
            </a:r>
            <a:r>
              <a:rPr lang="it-IT" sz="2200" dirty="0" smtClean="0"/>
              <a:t>;</a:t>
            </a:r>
          </a:p>
          <a:p>
            <a:pPr marL="171450" lvl="2" indent="-171450" algn="just">
              <a:buFont typeface="Wingdings" panose="05000000000000000000" pitchFamily="2" charset="2"/>
              <a:buChar char="ü"/>
            </a:pPr>
            <a:r>
              <a:rPr lang="it-IT" sz="2200" dirty="0" smtClean="0"/>
              <a:t> sistema  autonomo di  </a:t>
            </a:r>
            <a:r>
              <a:rPr lang="it-IT" sz="2200" b="1" dirty="0" smtClean="0"/>
              <a:t>contabilità  economico-patrimoniale</a:t>
            </a:r>
            <a:r>
              <a:rPr lang="it-IT" sz="2200" dirty="0" smtClean="0"/>
              <a:t>. </a:t>
            </a:r>
            <a:endParaRPr lang="it-IT" sz="2200" b="1" dirty="0"/>
          </a:p>
          <a:p>
            <a:pPr marL="0" lvl="2" indent="0" algn="just">
              <a:buNone/>
            </a:pPr>
            <a:endParaRPr lang="it-IT" sz="2200" b="1" dirty="0" smtClean="0"/>
          </a:p>
          <a:p>
            <a:pPr marL="0" lvl="2" indent="0" algn="just">
              <a:buNone/>
            </a:pPr>
            <a:endParaRPr lang="it-IT" sz="1000" b="1" dirty="0"/>
          </a:p>
          <a:p>
            <a:pPr marL="0" lvl="2" indent="0" algn="just">
              <a:buNone/>
            </a:pPr>
            <a:endParaRPr lang="it-IT" sz="1000" b="1" dirty="0" smtClean="0"/>
          </a:p>
          <a:p>
            <a:pPr marL="0" lvl="2" indent="0" algn="just">
              <a:buNone/>
            </a:pPr>
            <a:endParaRPr lang="it-IT" sz="1000" b="1" dirty="0"/>
          </a:p>
          <a:p>
            <a:endParaRPr lang="it-IT" sz="1600" dirty="0"/>
          </a:p>
          <a:p>
            <a:pPr marL="0" indent="0" algn="just">
              <a:buNone/>
            </a:pPr>
            <a:endParaRPr lang="it-IT" sz="1600" dirty="0" smtClean="0"/>
          </a:p>
        </p:txBody>
      </p:sp>
      <p:sp>
        <p:nvSpPr>
          <p:cNvPr id="5" name="Titolo 1"/>
          <p:cNvSpPr>
            <a:spLocks noGrp="1"/>
          </p:cNvSpPr>
          <p:nvPr>
            <p:ph type="title"/>
          </p:nvPr>
        </p:nvSpPr>
        <p:spPr>
          <a:xfrm>
            <a:off x="395536" y="620688"/>
            <a:ext cx="8229600" cy="288032"/>
          </a:xfrm>
        </p:spPr>
        <p:txBody>
          <a:bodyPr>
            <a:normAutofit fontScale="90000"/>
          </a:bodyPr>
          <a:lstStyle/>
          <a:p>
            <a:pPr lvl="2" algn="ctr" rtl="0">
              <a:spcBef>
                <a:spcPct val="0"/>
              </a:spcBef>
              <a:spcAft>
                <a:spcPts val="600"/>
              </a:spcAft>
            </a:pPr>
            <a:r>
              <a:rPr lang="it-IT" sz="3600" dirty="0"/>
              <a:t>Il </a:t>
            </a:r>
            <a:r>
              <a:rPr lang="it-IT" sz="3600" dirty="0">
                <a:latin typeface="+mn-lt"/>
              </a:rPr>
              <a:t>quadro normativo nazionale di </a:t>
            </a:r>
            <a:r>
              <a:rPr lang="it-IT" sz="3600" dirty="0" smtClean="0">
                <a:latin typeface="+mn-lt"/>
              </a:rPr>
              <a:t>riferimento</a:t>
            </a:r>
            <a:br>
              <a:rPr lang="it-IT" sz="3600" dirty="0" smtClean="0">
                <a:latin typeface="+mn-lt"/>
              </a:rPr>
            </a:br>
            <a:r>
              <a:rPr lang="it-IT" sz="3100" i="1" dirty="0" smtClean="0">
                <a:solidFill>
                  <a:schemeClr val="tx1"/>
                </a:solidFill>
                <a:latin typeface="Calibri" panose="020F0502020204030204" pitchFamily="34" charset="0"/>
              </a:rPr>
              <a:t>Legge</a:t>
            </a:r>
            <a:r>
              <a:rPr lang="it-IT" sz="3100" i="1" dirty="0" smtClean="0">
                <a:solidFill>
                  <a:schemeClr val="tx1"/>
                </a:solidFill>
                <a:latin typeface="+mn-lt"/>
              </a:rPr>
              <a:t> 89/2014 (Delega 196/2009, art. 40)</a:t>
            </a:r>
            <a:r>
              <a:rPr lang="it-IT" sz="3100" b="1" i="1" kern="1200" dirty="0" smtClean="0">
                <a:solidFill>
                  <a:srgbClr val="FF0000"/>
                </a:solidFill>
                <a:latin typeface="+mn-lt"/>
              </a:rPr>
              <a:t/>
            </a:r>
            <a:br>
              <a:rPr lang="it-IT" sz="3100" b="1" i="1" kern="1200" dirty="0" smtClean="0">
                <a:solidFill>
                  <a:srgbClr val="FF0000"/>
                </a:solidFill>
                <a:latin typeface="+mn-lt"/>
              </a:rPr>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a:t>
            </a:r>
            <a:endParaRPr lang="it-IT" sz="1800" dirty="0">
              <a:solidFill>
                <a:srgbClr val="C00000"/>
              </a:solidFill>
            </a:endParaRPr>
          </a:p>
        </p:txBody>
      </p:sp>
    </p:spTree>
    <p:extLst>
      <p:ext uri="{BB962C8B-B14F-4D97-AF65-F5344CB8AC3E}">
        <p14:creationId xmlns:p14="http://schemas.microsoft.com/office/powerpoint/2010/main" val="284708500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sz="quarter" idx="10"/>
          </p:nvPr>
        </p:nvSpPr>
        <p:spPr>
          <a:xfrm>
            <a:off x="468312" y="980728"/>
            <a:ext cx="8352159" cy="5688632"/>
          </a:xfrm>
          <a:ln>
            <a:noFill/>
          </a:ln>
        </p:spPr>
        <p:txBody>
          <a:bodyPr>
            <a:noAutofit/>
          </a:bodyPr>
          <a:lstStyle/>
          <a:p>
            <a:pPr marL="0" lvl="2" indent="0" algn="just">
              <a:buNone/>
            </a:pPr>
            <a:endParaRPr lang="it-IT" sz="1000" b="1" dirty="0"/>
          </a:p>
          <a:p>
            <a:pPr marL="0" indent="0" algn="just">
              <a:buNone/>
            </a:pPr>
            <a:r>
              <a:rPr lang="it-IT" sz="2400" b="1" u="sng" dirty="0" smtClean="0"/>
              <a:t>Delega per il riordino della disciplina per la gestione del bilancio e il potenziamento della funzione del bilancio di cassa</a:t>
            </a:r>
          </a:p>
          <a:p>
            <a:pPr marL="0" indent="0" algn="just">
              <a:buNone/>
            </a:pPr>
            <a:endParaRPr lang="it-IT" sz="1600" dirty="0"/>
          </a:p>
          <a:p>
            <a:pPr algn="just">
              <a:buFont typeface="Wingdings" panose="05000000000000000000" pitchFamily="2" charset="2"/>
              <a:buChar char="ü"/>
            </a:pPr>
            <a:r>
              <a:rPr lang="it-IT" sz="2200" b="1" dirty="0"/>
              <a:t>potenziamento del ruolo  del  bilancio  di  cassa</a:t>
            </a:r>
            <a:r>
              <a:rPr lang="it-IT" sz="2200" dirty="0"/>
              <a:t>, soppressione contabilità speciali e previsione  del  </a:t>
            </a:r>
            <a:r>
              <a:rPr lang="it-IT" sz="2200" dirty="0" smtClean="0"/>
              <a:t>raccordo   </a:t>
            </a:r>
            <a:r>
              <a:rPr lang="it-IT" sz="2200" dirty="0"/>
              <a:t>tra </a:t>
            </a:r>
            <a:r>
              <a:rPr lang="it-IT" sz="2200" dirty="0" smtClean="0"/>
              <a:t>il  bilancio  </a:t>
            </a:r>
            <a:r>
              <a:rPr lang="it-IT" sz="2200" dirty="0"/>
              <a:t>statale  e  la  gestione  di tesoreria; </a:t>
            </a:r>
          </a:p>
          <a:p>
            <a:pPr algn="just">
              <a:buFont typeface="Wingdings" panose="05000000000000000000" pitchFamily="2" charset="2"/>
              <a:buChar char="ü"/>
            </a:pPr>
            <a:r>
              <a:rPr lang="it-IT" sz="2200" dirty="0" smtClean="0"/>
              <a:t>razionalizzazione  </a:t>
            </a:r>
            <a:r>
              <a:rPr lang="it-IT" sz="2200" dirty="0"/>
              <a:t>della  disciplina  </a:t>
            </a:r>
            <a:r>
              <a:rPr lang="it-IT" sz="2200" b="1" dirty="0"/>
              <a:t>dell'accertamento  </a:t>
            </a:r>
            <a:r>
              <a:rPr lang="it-IT" sz="2200" b="1" dirty="0" smtClean="0"/>
              <a:t>delle entrate </a:t>
            </a:r>
            <a:r>
              <a:rPr lang="it-IT" sz="2200" b="1" dirty="0"/>
              <a:t>e dell'impegno delle </a:t>
            </a:r>
            <a:r>
              <a:rPr lang="it-IT" sz="2200" b="1" dirty="0" smtClean="0"/>
              <a:t>spese</a:t>
            </a:r>
            <a:r>
              <a:rPr lang="it-IT" sz="2200" dirty="0" smtClean="0"/>
              <a:t> e </a:t>
            </a:r>
            <a:r>
              <a:rPr lang="it-IT" sz="2200" dirty="0"/>
              <a:t>di quella  relativa  </a:t>
            </a:r>
            <a:r>
              <a:rPr lang="it-IT" sz="2200" dirty="0" smtClean="0"/>
              <a:t>alla formazione </a:t>
            </a:r>
            <a:r>
              <a:rPr lang="it-IT" sz="2200" dirty="0"/>
              <a:t>ed al regime contabile dei residui attivi  e  </a:t>
            </a:r>
            <a:r>
              <a:rPr lang="it-IT" sz="2200" dirty="0" smtClean="0"/>
              <a:t>passivi (perenzione); </a:t>
            </a:r>
            <a:endParaRPr lang="it-IT" sz="2200" dirty="0"/>
          </a:p>
          <a:p>
            <a:pPr algn="just">
              <a:buFont typeface="Wingdings" panose="05000000000000000000" pitchFamily="2" charset="2"/>
              <a:buChar char="ü"/>
            </a:pPr>
            <a:r>
              <a:rPr lang="it-IT" sz="2200" dirty="0" smtClean="0"/>
              <a:t>ai  </a:t>
            </a:r>
            <a:r>
              <a:rPr lang="it-IT" sz="2200" dirty="0"/>
              <a:t>fini  del  rafforzamento  del  ruolo  programmatorio  </a:t>
            </a:r>
            <a:r>
              <a:rPr lang="it-IT" sz="2200" dirty="0" smtClean="0"/>
              <a:t>del bilancio </a:t>
            </a:r>
            <a:r>
              <a:rPr lang="it-IT" sz="2200" dirty="0"/>
              <a:t>di cassa, previsione </a:t>
            </a:r>
            <a:r>
              <a:rPr lang="it-IT" sz="2200" dirty="0" smtClean="0"/>
              <a:t>dell'obbligo </a:t>
            </a:r>
            <a:r>
              <a:rPr lang="it-IT" sz="2200" dirty="0"/>
              <a:t>a  carico  del  </a:t>
            </a:r>
            <a:r>
              <a:rPr lang="it-IT" sz="2200" dirty="0" smtClean="0"/>
              <a:t>dirigente responsabile</a:t>
            </a:r>
            <a:r>
              <a:rPr lang="it-IT" sz="2200" dirty="0"/>
              <a:t>, di predisporre un apposito </a:t>
            </a:r>
            <a:r>
              <a:rPr lang="it-IT" sz="2200" b="1" dirty="0"/>
              <a:t>piano finanziario </a:t>
            </a:r>
            <a:r>
              <a:rPr lang="it-IT" sz="2200" b="1" dirty="0" smtClean="0"/>
              <a:t>dei pagamenti</a:t>
            </a:r>
            <a:r>
              <a:rPr lang="it-IT" sz="2200" dirty="0" smtClean="0"/>
              <a:t>; </a:t>
            </a:r>
          </a:p>
          <a:p>
            <a:pPr algn="just">
              <a:buFont typeface="Wingdings" panose="05000000000000000000" pitchFamily="2" charset="2"/>
              <a:buChar char="ü"/>
            </a:pPr>
            <a:r>
              <a:rPr lang="it-IT" sz="2200" b="1" dirty="0" smtClean="0"/>
              <a:t>revisione  </a:t>
            </a:r>
            <a:r>
              <a:rPr lang="it-IT" sz="2200" b="1" dirty="0"/>
              <a:t>del  sistema  dei   controlli   preventivi   </a:t>
            </a:r>
            <a:r>
              <a:rPr lang="it-IT" sz="2200" b="1" dirty="0" smtClean="0"/>
              <a:t>sulla legittimità </a:t>
            </a:r>
            <a:r>
              <a:rPr lang="it-IT" sz="2200" b="1" dirty="0"/>
              <a:t>contabile e amministrativa </a:t>
            </a:r>
            <a:r>
              <a:rPr lang="it-IT" sz="2200" dirty="0" smtClean="0"/>
              <a:t>sull'obbligazione </a:t>
            </a:r>
            <a:r>
              <a:rPr lang="it-IT" sz="2200" dirty="0"/>
              <a:t>assunta </a:t>
            </a:r>
            <a:r>
              <a:rPr lang="it-IT" sz="2200" dirty="0" smtClean="0"/>
              <a:t>dal dirigente </a:t>
            </a:r>
            <a:r>
              <a:rPr lang="it-IT" sz="2200" dirty="0"/>
              <a:t>responsabile del </a:t>
            </a:r>
            <a:r>
              <a:rPr lang="it-IT" sz="2200" dirty="0" smtClean="0"/>
              <a:t>pagamento</a:t>
            </a:r>
            <a:r>
              <a:rPr lang="it-IT" sz="2200" dirty="0"/>
              <a:t>.</a:t>
            </a:r>
            <a:endParaRPr lang="it-IT" sz="2200" dirty="0" smtClean="0"/>
          </a:p>
        </p:txBody>
      </p:sp>
      <p:sp>
        <p:nvSpPr>
          <p:cNvPr id="5" name="Titolo 1"/>
          <p:cNvSpPr>
            <a:spLocks noGrp="1"/>
          </p:cNvSpPr>
          <p:nvPr>
            <p:ph type="title"/>
          </p:nvPr>
        </p:nvSpPr>
        <p:spPr>
          <a:xfrm>
            <a:off x="395536" y="130622"/>
            <a:ext cx="8229600" cy="994122"/>
          </a:xfrm>
        </p:spPr>
        <p:txBody>
          <a:bodyPr>
            <a:normAutofit fontScale="90000"/>
          </a:bodyPr>
          <a:lstStyle/>
          <a:p>
            <a:pPr marL="514350" marR="0" lvl="2" indent="-514350" algn="ctr" defTabSz="914400" rtl="0" eaLnBrk="1" fontAlgn="auto" latinLnBrk="0" hangingPunct="1">
              <a:lnSpc>
                <a:spcPct val="100000"/>
              </a:lnSpc>
              <a:spcBef>
                <a:spcPct val="20000"/>
              </a:spcBef>
              <a:spcAft>
                <a:spcPts val="0"/>
              </a:spcAft>
              <a:buClrTx/>
              <a:buSzTx/>
              <a:buFont typeface="Arial" pitchFamily="34" charset="0"/>
              <a:buNone/>
              <a:tabLst/>
              <a:defRPr/>
            </a:pPr>
            <a:r>
              <a:rPr lang="it-IT" sz="3600" dirty="0">
                <a:latin typeface="+mn-lt"/>
              </a:rPr>
              <a:t>Il quadro normativo nazionale di </a:t>
            </a:r>
            <a:r>
              <a:rPr lang="it-IT" sz="3600" dirty="0" smtClean="0">
                <a:latin typeface="+mn-lt"/>
              </a:rPr>
              <a:t>riferimento</a:t>
            </a:r>
            <a:br>
              <a:rPr lang="it-IT" sz="3600" dirty="0" smtClean="0">
                <a:latin typeface="+mn-lt"/>
              </a:rPr>
            </a:br>
            <a:r>
              <a:rPr lang="it-IT" sz="3100" i="1" kern="1200" dirty="0" smtClean="0">
                <a:solidFill>
                  <a:schemeClr val="tx1"/>
                </a:solidFill>
                <a:latin typeface="+mn-lt"/>
                <a:ea typeface="+mn-ea"/>
                <a:cs typeface="+mn-cs"/>
              </a:rPr>
              <a:t>Legge </a:t>
            </a:r>
            <a:r>
              <a:rPr lang="it-IT" sz="3100" i="1" kern="1200" dirty="0">
                <a:solidFill>
                  <a:schemeClr val="tx1"/>
                </a:solidFill>
                <a:latin typeface="+mn-lt"/>
                <a:ea typeface="+mn-ea"/>
                <a:cs typeface="+mn-cs"/>
              </a:rPr>
              <a:t>89/2014 (</a:t>
            </a:r>
            <a:r>
              <a:rPr lang="it-IT" sz="3100" i="1" kern="1200" dirty="0" smtClean="0">
                <a:solidFill>
                  <a:schemeClr val="tx1"/>
                </a:solidFill>
                <a:latin typeface="+mn-lt"/>
                <a:ea typeface="+mn-ea"/>
                <a:cs typeface="+mn-cs"/>
              </a:rPr>
              <a:t>Delega 196/2009, </a:t>
            </a:r>
            <a:r>
              <a:rPr lang="it-IT" sz="3100" i="1" kern="1200" dirty="0">
                <a:solidFill>
                  <a:schemeClr val="tx1"/>
                </a:solidFill>
                <a:latin typeface="+mn-lt"/>
                <a:ea typeface="+mn-ea"/>
                <a:cs typeface="+mn-cs"/>
              </a:rPr>
              <a:t>art. </a:t>
            </a:r>
            <a:r>
              <a:rPr lang="it-IT" sz="3100" i="1" kern="1200" dirty="0" smtClean="0">
                <a:solidFill>
                  <a:schemeClr val="tx1"/>
                </a:solidFill>
                <a:latin typeface="+mn-lt"/>
                <a:ea typeface="+mn-ea"/>
                <a:cs typeface="+mn-cs"/>
              </a:rPr>
              <a:t>42</a:t>
            </a:r>
            <a:r>
              <a:rPr lang="it-IT" sz="3100" i="1" kern="1200" dirty="0">
                <a:solidFill>
                  <a:schemeClr val="tx1"/>
                </a:solidFill>
                <a:latin typeface="+mn-lt"/>
                <a:ea typeface="+mn-ea"/>
                <a:cs typeface="+mn-cs"/>
              </a:rPr>
              <a:t>)</a:t>
            </a:r>
            <a:r>
              <a:rPr lang="it-IT" sz="3100" b="1" i="1" kern="1200" dirty="0">
                <a:solidFill>
                  <a:srgbClr val="FF0000"/>
                </a:solidFill>
                <a:latin typeface="+mn-lt"/>
                <a:ea typeface="+mn-ea"/>
                <a:cs typeface="+mn-cs"/>
              </a:rPr>
              <a:t/>
            </a:r>
            <a:br>
              <a:rPr lang="it-IT" sz="3100" b="1" i="1" kern="1200" dirty="0">
                <a:solidFill>
                  <a:srgbClr val="FF0000"/>
                </a:solidFill>
                <a:latin typeface="+mn-lt"/>
                <a:ea typeface="+mn-ea"/>
                <a:cs typeface="+mn-cs"/>
              </a:rPr>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a:t>
            </a:r>
            <a:endParaRPr lang="it-IT" sz="1800" dirty="0">
              <a:solidFill>
                <a:srgbClr val="C00000"/>
              </a:solidFill>
            </a:endParaRPr>
          </a:p>
        </p:txBody>
      </p:sp>
    </p:spTree>
    <p:extLst>
      <p:ext uri="{BB962C8B-B14F-4D97-AF65-F5344CB8AC3E}">
        <p14:creationId xmlns:p14="http://schemas.microsoft.com/office/powerpoint/2010/main" val="56602604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sz="quarter" idx="10"/>
          </p:nvPr>
        </p:nvSpPr>
        <p:spPr>
          <a:xfrm>
            <a:off x="323528" y="548680"/>
            <a:ext cx="8424936" cy="6309320"/>
          </a:xfrm>
          <a:ln>
            <a:noFill/>
          </a:ln>
        </p:spPr>
        <p:txBody>
          <a:bodyPr>
            <a:noAutofit/>
          </a:bodyPr>
          <a:lstStyle/>
          <a:p>
            <a:pPr marL="0" lvl="2" indent="0" algn="just">
              <a:buNone/>
            </a:pPr>
            <a:endParaRPr lang="it-IT" sz="1000" b="1" dirty="0" smtClean="0"/>
          </a:p>
          <a:p>
            <a:pPr marL="0" lvl="0" indent="0" algn="just">
              <a:buNone/>
            </a:pPr>
            <a:r>
              <a:rPr lang="it-IT" sz="2400" b="1" dirty="0" smtClean="0"/>
              <a:t>La legge di bilancio assume </a:t>
            </a:r>
            <a:r>
              <a:rPr lang="it-IT" sz="2400" b="1" u="sng" dirty="0" smtClean="0"/>
              <a:t>carattere sostanziale </a:t>
            </a:r>
            <a:r>
              <a:rPr lang="it-IT" sz="2400" b="1" dirty="0" smtClean="0"/>
              <a:t>con la soppressione del terzo comma dell’art. 81 Cost. </a:t>
            </a:r>
          </a:p>
          <a:p>
            <a:pPr marL="0" indent="0">
              <a:buNone/>
            </a:pPr>
            <a:r>
              <a:rPr lang="it-IT" sz="2400" b="1" u="sng" dirty="0" smtClean="0"/>
              <a:t>Contenuto della legge di bilancio</a:t>
            </a:r>
            <a:endParaRPr lang="it-IT" sz="2400" b="1" u="sng" dirty="0"/>
          </a:p>
          <a:p>
            <a:pPr algn="just">
              <a:buFont typeface="Wingdings" panose="05000000000000000000" pitchFamily="2" charset="2"/>
              <a:buChar char="Ø"/>
            </a:pPr>
            <a:r>
              <a:rPr lang="it-IT" sz="2400" b="1" dirty="0" smtClean="0"/>
              <a:t>Unificazione LB e LS</a:t>
            </a:r>
          </a:p>
          <a:p>
            <a:pPr algn="just">
              <a:buFont typeface="Wingdings" panose="05000000000000000000" pitchFamily="2" charset="2"/>
              <a:buChar char="Ø"/>
            </a:pPr>
            <a:r>
              <a:rPr lang="it-IT" sz="2400" dirty="0" smtClean="0"/>
              <a:t>Articolazione </a:t>
            </a:r>
            <a:r>
              <a:rPr lang="it-IT" sz="2400" b="1" dirty="0" smtClean="0"/>
              <a:t>UNICA</a:t>
            </a:r>
            <a:r>
              <a:rPr lang="it-IT" sz="2400" dirty="0" smtClean="0"/>
              <a:t> in due </a:t>
            </a:r>
            <a:r>
              <a:rPr lang="it-IT" sz="2400" b="1" dirty="0" smtClean="0"/>
              <a:t>sezioni (per trasparenza)</a:t>
            </a:r>
            <a:r>
              <a:rPr lang="it-IT" sz="2400" dirty="0" smtClean="0"/>
              <a:t>: </a:t>
            </a:r>
          </a:p>
          <a:p>
            <a:pPr algn="just"/>
            <a:r>
              <a:rPr lang="it-IT" sz="2200" i="1" dirty="0" smtClean="0"/>
              <a:t>La </a:t>
            </a:r>
            <a:r>
              <a:rPr lang="it-IT" sz="2200" b="1" i="1" u="sng" dirty="0" smtClean="0"/>
              <a:t>Sezione I</a:t>
            </a:r>
            <a:r>
              <a:rPr lang="it-IT" sz="2200" i="1" u="sng" dirty="0" smtClean="0"/>
              <a:t>,</a:t>
            </a:r>
            <a:r>
              <a:rPr lang="it-IT" sz="2200" i="1" dirty="0" smtClean="0"/>
              <a:t> contiene le innovazioni legislative (fino ad oggi apportate con la LS)  e il livello del SNF obiettivo. In sostanza corrisponde all’articolato della attuale LS;</a:t>
            </a:r>
          </a:p>
          <a:p>
            <a:pPr algn="just"/>
            <a:r>
              <a:rPr lang="it-IT" sz="2200" i="1" dirty="0" smtClean="0"/>
              <a:t>La </a:t>
            </a:r>
            <a:r>
              <a:rPr lang="it-IT" sz="2200" b="1" i="1" u="sng" dirty="0" smtClean="0"/>
              <a:t>Sezione II</a:t>
            </a:r>
            <a:r>
              <a:rPr lang="it-IT" sz="2200" i="1" dirty="0" smtClean="0"/>
              <a:t>, contiene le previsioni formulate a LV (DLB). Potrà contenere proposte di rimodulazione delle spese (FB e FL) finanziate da norme esistenti (rifinanziamenti, de-finanziamenti e rimodulazioni spese pluriennali anche permanenti, ). Vengono meno tabelle C,D,E della LS. Restano tabelle A e B (allegato alla sezione seconda). Allegati dimostrativi delle variazioni;</a:t>
            </a:r>
          </a:p>
          <a:p>
            <a:pPr algn="just"/>
            <a:r>
              <a:rPr lang="it-IT" sz="2200" b="1" dirty="0" smtClean="0"/>
              <a:t>La sezione II ingloberà gli effetti delle innovazioni della sezione I (Bilancio integrato – I° Nota di variazione anticipata). </a:t>
            </a:r>
            <a:r>
              <a:rPr lang="it-IT" sz="2000" b="1" dirty="0" smtClean="0"/>
              <a:t>	</a:t>
            </a:r>
            <a:endParaRPr lang="it-IT" sz="2000" dirty="0" smtClean="0"/>
          </a:p>
        </p:txBody>
      </p:sp>
      <p:sp>
        <p:nvSpPr>
          <p:cNvPr id="5" name="Titolo 1"/>
          <p:cNvSpPr>
            <a:spLocks noGrp="1"/>
          </p:cNvSpPr>
          <p:nvPr>
            <p:ph type="title"/>
          </p:nvPr>
        </p:nvSpPr>
        <p:spPr>
          <a:xfrm>
            <a:off x="395536" y="130622"/>
            <a:ext cx="8229600" cy="778098"/>
          </a:xfrm>
        </p:spPr>
        <p:txBody>
          <a:bodyPr>
            <a:normAutofit fontScale="90000"/>
          </a:bodyPr>
          <a:lstStyle/>
          <a:p>
            <a:pPr>
              <a:spcAft>
                <a:spcPts val="600"/>
              </a:spcAft>
            </a:pPr>
            <a:r>
              <a:rPr lang="it-IT" sz="3600" dirty="0"/>
              <a:t>Il </a:t>
            </a:r>
            <a:r>
              <a:rPr lang="it-IT" sz="3600" dirty="0" smtClean="0"/>
              <a:t>bilancio sostanziale: unificazione LB/LS</a:t>
            </a:r>
            <a:r>
              <a:rPr lang="it-IT" sz="1800" dirty="0">
                <a:solidFill>
                  <a:srgbClr val="FF0000"/>
                </a:solidFill>
                <a:effectLst>
                  <a:outerShdw blurRad="38100" dist="38100" dir="2700000" algn="tl">
                    <a:srgbClr val="000000">
                      <a:alpha val="43137"/>
                    </a:srgbClr>
                  </a:outerShdw>
                </a:effectLst>
              </a:rPr>
              <a:t/>
            </a:r>
            <a:br>
              <a:rPr lang="it-IT" sz="1800" dirty="0">
                <a:solidFill>
                  <a:srgbClr val="FF0000"/>
                </a:solidFill>
                <a:effectLst>
                  <a:outerShdw blurRad="38100" dist="38100" dir="2700000" algn="tl">
                    <a:srgbClr val="000000">
                      <a:alpha val="43137"/>
                    </a:srgbClr>
                  </a:outerShdw>
                </a:effectLst>
              </a:rPr>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Tree>
    <p:extLst>
      <p:ext uri="{BB962C8B-B14F-4D97-AF65-F5344CB8AC3E}">
        <p14:creationId xmlns:p14="http://schemas.microsoft.com/office/powerpoint/2010/main" val="38497487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sz="quarter" idx="10"/>
          </p:nvPr>
        </p:nvSpPr>
        <p:spPr>
          <a:xfrm>
            <a:off x="323528" y="980728"/>
            <a:ext cx="8301608" cy="5877272"/>
          </a:xfrm>
          <a:ln>
            <a:noFill/>
          </a:ln>
        </p:spPr>
        <p:txBody>
          <a:bodyPr>
            <a:noAutofit/>
          </a:bodyPr>
          <a:lstStyle/>
          <a:p>
            <a:pPr marL="0" indent="0" algn="just">
              <a:buNone/>
            </a:pPr>
            <a:endParaRPr lang="it-IT" sz="2400" b="1" dirty="0" smtClean="0"/>
          </a:p>
          <a:p>
            <a:pPr algn="just"/>
            <a:r>
              <a:rPr lang="it-IT" sz="2400" b="1" dirty="0" smtClean="0"/>
              <a:t>L’equilibrio </a:t>
            </a:r>
            <a:r>
              <a:rPr lang="it-IT" sz="2400" b="1" dirty="0"/>
              <a:t>corrisponde al valore del saldo netto da finanziare </a:t>
            </a:r>
            <a:r>
              <a:rPr lang="it-IT" sz="2400" b="1" u="sng" dirty="0"/>
              <a:t>coerente con </a:t>
            </a:r>
            <a:r>
              <a:rPr lang="it-IT" sz="2400" b="1" u="sng" dirty="0" smtClean="0"/>
              <a:t>l’obiettivo di medio termine </a:t>
            </a:r>
            <a:r>
              <a:rPr lang="it-IT" sz="2400" b="1" dirty="0" smtClean="0"/>
              <a:t>delle </a:t>
            </a:r>
            <a:r>
              <a:rPr lang="it-IT" sz="2400" b="1" dirty="0"/>
              <a:t>AP </a:t>
            </a:r>
            <a:r>
              <a:rPr lang="it-IT" sz="2400" dirty="0"/>
              <a:t>per ciascun anno del triennio di programmazione</a:t>
            </a:r>
            <a:r>
              <a:rPr lang="it-IT" sz="2400" dirty="0" smtClean="0"/>
              <a:t>. </a:t>
            </a:r>
            <a:r>
              <a:rPr lang="it-IT" sz="2400" b="1" dirty="0" smtClean="0"/>
              <a:t>Schema di raccordo.</a:t>
            </a:r>
          </a:p>
          <a:p>
            <a:pPr marL="0" indent="0" algn="just">
              <a:buNone/>
            </a:pPr>
            <a:endParaRPr lang="it-IT" sz="2400" dirty="0"/>
          </a:p>
          <a:p>
            <a:pPr algn="just"/>
            <a:r>
              <a:rPr lang="it-IT" sz="2400" dirty="0" smtClean="0"/>
              <a:t>A </a:t>
            </a:r>
            <a:r>
              <a:rPr lang="it-IT" sz="2400" dirty="0"/>
              <a:t>rendiconto, l’obiettivo di bilancio si considera conseguito se il </a:t>
            </a:r>
            <a:r>
              <a:rPr lang="it-IT" sz="2400" b="1" dirty="0"/>
              <a:t>saldo netto da finanziare risulta conforme a quanto indicato nella legge di bilancio</a:t>
            </a:r>
            <a:r>
              <a:rPr lang="it-IT" sz="2400" dirty="0"/>
              <a:t>. Eventuali scostamenti dovranno essere evidenziati nella relazione allegata alla legge di rendiconto generale dello </a:t>
            </a:r>
            <a:r>
              <a:rPr lang="it-IT" sz="2400" dirty="0" smtClean="0"/>
              <a:t>Stato.</a:t>
            </a:r>
            <a:endParaRPr lang="it-IT" sz="2400" dirty="0"/>
          </a:p>
          <a:p>
            <a:pPr marL="0" lvl="2" indent="0" algn="just">
              <a:buNone/>
            </a:pPr>
            <a:endParaRPr lang="it-IT" sz="1000" b="1" dirty="0" smtClean="0"/>
          </a:p>
        </p:txBody>
      </p:sp>
      <p:sp>
        <p:nvSpPr>
          <p:cNvPr id="5" name="Titolo 1"/>
          <p:cNvSpPr>
            <a:spLocks noGrp="1"/>
          </p:cNvSpPr>
          <p:nvPr>
            <p:ph type="title"/>
          </p:nvPr>
        </p:nvSpPr>
        <p:spPr>
          <a:xfrm>
            <a:off x="395536" y="130622"/>
            <a:ext cx="8229600" cy="778098"/>
          </a:xfrm>
        </p:spPr>
        <p:txBody>
          <a:bodyPr>
            <a:normAutofit fontScale="90000"/>
          </a:bodyPr>
          <a:lstStyle/>
          <a:p>
            <a:pPr>
              <a:spcAft>
                <a:spcPts val="600"/>
              </a:spcAft>
            </a:pPr>
            <a:r>
              <a:rPr lang="it-IT" sz="3600" dirty="0" smtClean="0"/>
              <a:t>Il nuovo bilancio: Il pareggio (equilibrio)</a:t>
            </a:r>
            <a:r>
              <a:rPr lang="it-IT" sz="1800" dirty="0">
                <a:solidFill>
                  <a:srgbClr val="072E67"/>
                </a:solidFill>
                <a:effectLst>
                  <a:outerShdw blurRad="38100" dist="38100" dir="2700000" algn="tl">
                    <a:srgbClr val="000000">
                      <a:alpha val="43137"/>
                    </a:srgbClr>
                  </a:outerShdw>
                </a:effectLst>
              </a:rPr>
              <a:t/>
            </a:r>
            <a:br>
              <a:rPr lang="it-IT" sz="1800" dirty="0">
                <a:solidFill>
                  <a:srgbClr val="072E67"/>
                </a:solidFill>
                <a:effectLst>
                  <a:outerShdw blurRad="38100" dist="38100" dir="2700000" algn="tl">
                    <a:srgbClr val="000000">
                      <a:alpha val="43137"/>
                    </a:srgbClr>
                  </a:outerShdw>
                </a:effectLst>
              </a:rPr>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Tree>
    <p:extLst>
      <p:ext uri="{BB962C8B-B14F-4D97-AF65-F5344CB8AC3E}">
        <p14:creationId xmlns:p14="http://schemas.microsoft.com/office/powerpoint/2010/main" val="282649645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sz="quarter" idx="10"/>
          </p:nvPr>
        </p:nvSpPr>
        <p:spPr>
          <a:xfrm>
            <a:off x="467544" y="908720"/>
            <a:ext cx="8064896" cy="5503006"/>
          </a:xfrm>
          <a:ln>
            <a:noFill/>
          </a:ln>
        </p:spPr>
        <p:txBody>
          <a:bodyPr>
            <a:noAutofit/>
          </a:bodyPr>
          <a:lstStyle/>
          <a:p>
            <a:pPr algn="just"/>
            <a:r>
              <a:rPr lang="it-IT" sz="2400" dirty="0" smtClean="0"/>
              <a:t>Il </a:t>
            </a:r>
            <a:r>
              <a:rPr lang="it-IT" sz="2400" dirty="0"/>
              <a:t>disegno di legge di bilancio </a:t>
            </a:r>
            <a:r>
              <a:rPr lang="it-IT" sz="2400" dirty="0" smtClean="0"/>
              <a:t>sarà </a:t>
            </a:r>
            <a:r>
              <a:rPr lang="it-IT" sz="2400" dirty="0"/>
              <a:t>accompagnato da una </a:t>
            </a:r>
            <a:r>
              <a:rPr lang="it-IT" sz="2400" b="1" dirty="0"/>
              <a:t>nota tecnico illustrativa</a:t>
            </a:r>
            <a:r>
              <a:rPr lang="it-IT" sz="2400" dirty="0"/>
              <a:t> </a:t>
            </a:r>
            <a:r>
              <a:rPr lang="it-IT" sz="2400" dirty="0" smtClean="0"/>
              <a:t>(</a:t>
            </a:r>
            <a:r>
              <a:rPr lang="it-IT" sz="2400" dirty="0"/>
              <a:t>conoscitiva) che </a:t>
            </a:r>
            <a:r>
              <a:rPr lang="it-IT" sz="2400" dirty="0" smtClean="0"/>
              <a:t>espone </a:t>
            </a:r>
            <a:r>
              <a:rPr lang="it-IT" sz="2400" b="1" dirty="0"/>
              <a:t>il raccordo tra il DDL bilancio e il conto consolidato della PA, </a:t>
            </a:r>
            <a:r>
              <a:rPr lang="it-IT" sz="2400" dirty="0"/>
              <a:t>i contenuti del medesimo DDL e i suoi effetti finanziari sui saldi di finanza pubblica</a:t>
            </a:r>
            <a:r>
              <a:rPr lang="it-IT" sz="2400" dirty="0" smtClean="0"/>
              <a:t>.</a:t>
            </a:r>
          </a:p>
          <a:p>
            <a:pPr marL="0" indent="0" algn="just">
              <a:buNone/>
            </a:pPr>
            <a:endParaRPr lang="it-IT" sz="2400" dirty="0"/>
          </a:p>
          <a:p>
            <a:pPr algn="just"/>
            <a:r>
              <a:rPr lang="it-IT" sz="2400" dirty="0" smtClean="0"/>
              <a:t>La LB sarà corredata </a:t>
            </a:r>
            <a:r>
              <a:rPr lang="it-IT" sz="2400" dirty="0"/>
              <a:t>di una </a:t>
            </a:r>
            <a:r>
              <a:rPr lang="it-IT" sz="2400" b="1" dirty="0"/>
              <a:t>relazione tecnica </a:t>
            </a:r>
            <a:r>
              <a:rPr lang="it-IT" sz="2400" dirty="0"/>
              <a:t>sugli effetti </a:t>
            </a:r>
            <a:r>
              <a:rPr lang="it-IT" sz="2400" dirty="0" smtClean="0"/>
              <a:t>finanziari delle disposizioni contenute nella sezione I e delle rimodulazioni proposte nella sezione II. </a:t>
            </a:r>
            <a:r>
              <a:rPr lang="it-IT" sz="2400" dirty="0"/>
              <a:t>È previsto inoltre un prospetto riepilogativo </a:t>
            </a:r>
            <a:r>
              <a:rPr lang="it-IT" sz="2400" dirty="0" smtClean="0"/>
              <a:t>di detti </a:t>
            </a:r>
            <a:r>
              <a:rPr lang="it-IT" sz="2400" dirty="0"/>
              <a:t>effetti </a:t>
            </a:r>
            <a:r>
              <a:rPr lang="it-IT" sz="2400" dirty="0" smtClean="0"/>
              <a:t>finanziari.</a:t>
            </a:r>
          </a:p>
          <a:p>
            <a:pPr marL="0" indent="0" algn="just">
              <a:buNone/>
            </a:pPr>
            <a:endParaRPr lang="it-IT" sz="2400" dirty="0"/>
          </a:p>
          <a:p>
            <a:pPr marL="0" indent="0" algn="just">
              <a:buNone/>
            </a:pPr>
            <a:r>
              <a:rPr lang="it-IT" sz="2400" b="1" dirty="0" smtClean="0"/>
              <a:t>La </a:t>
            </a:r>
            <a:r>
              <a:rPr lang="it-IT" sz="2400" b="1" u="sng" dirty="0"/>
              <a:t>legge di assestamento </a:t>
            </a:r>
            <a:r>
              <a:rPr lang="it-IT" sz="2400" b="1" dirty="0" smtClean="0"/>
              <a:t>dovrebbe </a:t>
            </a:r>
            <a:r>
              <a:rPr lang="it-IT" sz="2400" b="1" dirty="0"/>
              <a:t>assumere caratteristiche </a:t>
            </a:r>
            <a:r>
              <a:rPr lang="it-IT" sz="2400" b="1" dirty="0" smtClean="0"/>
              <a:t>analoghe </a:t>
            </a:r>
            <a:r>
              <a:rPr lang="it-IT" sz="2400" b="1" dirty="0"/>
              <a:t>alla sezione II </a:t>
            </a:r>
            <a:r>
              <a:rPr lang="it-IT" sz="2400" b="1" dirty="0" smtClean="0"/>
              <a:t>- Legislazione vigente - della legge </a:t>
            </a:r>
            <a:r>
              <a:rPr lang="it-IT" sz="2400" b="1" dirty="0"/>
              <a:t>di bilancio nel rispetto degli </a:t>
            </a:r>
            <a:r>
              <a:rPr lang="it-IT" sz="2400" b="1" dirty="0" smtClean="0"/>
              <a:t>obiettivi di finanza pubblica.</a:t>
            </a:r>
            <a:endParaRPr lang="it-IT" sz="2400" b="1" dirty="0"/>
          </a:p>
          <a:p>
            <a:pPr marL="0" lvl="2" indent="0" algn="just">
              <a:buNone/>
            </a:pPr>
            <a:endParaRPr lang="it-IT" b="1" dirty="0" smtClean="0"/>
          </a:p>
          <a:p>
            <a:pPr marL="0" lvl="2" indent="0" algn="just">
              <a:buNone/>
            </a:pPr>
            <a:endParaRPr lang="it-IT" b="1" dirty="0" smtClean="0"/>
          </a:p>
        </p:txBody>
      </p:sp>
      <p:sp>
        <p:nvSpPr>
          <p:cNvPr id="5" name="Titolo 1"/>
          <p:cNvSpPr>
            <a:spLocks noGrp="1"/>
          </p:cNvSpPr>
          <p:nvPr>
            <p:ph type="title"/>
          </p:nvPr>
        </p:nvSpPr>
        <p:spPr>
          <a:xfrm>
            <a:off x="395536" y="130622"/>
            <a:ext cx="8229600" cy="850106"/>
          </a:xfrm>
        </p:spPr>
        <p:txBody>
          <a:bodyPr>
            <a:normAutofit fontScale="90000"/>
          </a:bodyPr>
          <a:lstStyle/>
          <a:p>
            <a:pPr>
              <a:spcAft>
                <a:spcPts val="600"/>
              </a:spcAft>
            </a:pPr>
            <a:r>
              <a:rPr lang="it-IT" sz="3600" dirty="0"/>
              <a:t>Il </a:t>
            </a:r>
            <a:r>
              <a:rPr lang="it-IT" sz="3600" dirty="0" smtClean="0"/>
              <a:t>bilancio sostanziale: il contenuto</a:t>
            </a:r>
            <a:r>
              <a:rPr lang="it-IT" sz="1800" dirty="0">
                <a:solidFill>
                  <a:srgbClr val="FF0000"/>
                </a:solidFill>
                <a:effectLst>
                  <a:outerShdw blurRad="38100" dist="38100" dir="2700000" algn="tl">
                    <a:srgbClr val="000000">
                      <a:alpha val="43137"/>
                    </a:srgbClr>
                  </a:outerShdw>
                </a:effectLst>
              </a:rPr>
              <a:t/>
            </a:r>
            <a:br>
              <a:rPr lang="it-IT" sz="1800" dirty="0">
                <a:solidFill>
                  <a:srgbClr val="FF0000"/>
                </a:solidFill>
                <a:effectLst>
                  <a:outerShdw blurRad="38100" dist="38100" dir="2700000" algn="tl">
                    <a:srgbClr val="000000">
                      <a:alpha val="43137"/>
                    </a:srgbClr>
                  </a:outerShdw>
                </a:effectLst>
              </a:rPr>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Tree>
    <p:extLst>
      <p:ext uri="{BB962C8B-B14F-4D97-AF65-F5344CB8AC3E}">
        <p14:creationId xmlns:p14="http://schemas.microsoft.com/office/powerpoint/2010/main" val="300519803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sz="quarter" idx="10"/>
          </p:nvPr>
        </p:nvSpPr>
        <p:spPr>
          <a:xfrm>
            <a:off x="468313" y="764704"/>
            <a:ext cx="8064500" cy="5904656"/>
          </a:xfrm>
          <a:ln>
            <a:noFill/>
          </a:ln>
        </p:spPr>
        <p:txBody>
          <a:bodyPr>
            <a:noAutofit/>
          </a:bodyPr>
          <a:lstStyle/>
          <a:p>
            <a:pPr marL="0" lvl="0" indent="0" algn="just">
              <a:buNone/>
            </a:pPr>
            <a:endParaRPr lang="it-IT" sz="1600" dirty="0" smtClean="0"/>
          </a:p>
          <a:p>
            <a:pPr algn="just">
              <a:spcAft>
                <a:spcPts val="600"/>
              </a:spcAft>
            </a:pPr>
            <a:r>
              <a:rPr lang="it-IT" sz="2400" dirty="0" smtClean="0"/>
              <a:t>L’unico vincolo previsto per il DLB, è che i nuovi o maggiori oneri derivanti dalla legge di bilancio risultino </a:t>
            </a:r>
            <a:r>
              <a:rPr lang="it-IT" sz="2400" b="1" dirty="0" smtClean="0"/>
              <a:t>compatibili con il rispetto dell’equilibrio (MTO) tra le entrate e le spese </a:t>
            </a:r>
            <a:r>
              <a:rPr lang="it-IT" sz="2400" dirty="0" smtClean="0"/>
              <a:t>del bilancio stesso, in coerenza con il raggiungimento dell’obiettivo di indebitamento strutturale delle AP definito nei documenti programmatici. </a:t>
            </a:r>
          </a:p>
          <a:p>
            <a:pPr algn="just">
              <a:spcAft>
                <a:spcPts val="600"/>
              </a:spcAft>
            </a:pPr>
            <a:r>
              <a:rPr lang="it-IT" sz="2400" b="1" dirty="0"/>
              <a:t>L</a:t>
            </a:r>
            <a:r>
              <a:rPr lang="it-IT" sz="2400" b="1" dirty="0" smtClean="0"/>
              <a:t>a legge di bilancio potrebbe avere quindi anche un saldo negativo, purché coerente con l’obiettivo da raggiungere.</a:t>
            </a:r>
          </a:p>
          <a:p>
            <a:pPr algn="just"/>
            <a:r>
              <a:rPr lang="it-IT" sz="2400" b="1" dirty="0" smtClean="0"/>
              <a:t>Non è più prevista una autonoma copertura degli oneri correnti derivanti dalle innovazioni legislative disposte nell’ambito della sezione prima del bilancio dello Stato.</a:t>
            </a:r>
          </a:p>
          <a:p>
            <a:pPr algn="just"/>
            <a:endParaRPr lang="it-IT" sz="2400" b="1" dirty="0" smtClean="0"/>
          </a:p>
          <a:p>
            <a:pPr algn="just"/>
            <a:endParaRPr lang="it-IT" sz="1600" dirty="0" smtClean="0"/>
          </a:p>
        </p:txBody>
      </p:sp>
      <p:sp>
        <p:nvSpPr>
          <p:cNvPr id="5" name="Titolo 1"/>
          <p:cNvSpPr>
            <a:spLocks noGrp="1"/>
          </p:cNvSpPr>
          <p:nvPr>
            <p:ph type="title"/>
          </p:nvPr>
        </p:nvSpPr>
        <p:spPr>
          <a:xfrm>
            <a:off x="395536" y="130622"/>
            <a:ext cx="8229600" cy="778098"/>
          </a:xfrm>
        </p:spPr>
        <p:txBody>
          <a:bodyPr>
            <a:normAutofit fontScale="90000"/>
          </a:bodyPr>
          <a:lstStyle/>
          <a:p>
            <a:pPr>
              <a:spcAft>
                <a:spcPts val="600"/>
              </a:spcAft>
            </a:pPr>
            <a:r>
              <a:rPr lang="it-IT" sz="3600" dirty="0"/>
              <a:t>Il </a:t>
            </a:r>
            <a:r>
              <a:rPr lang="it-IT" sz="3600" dirty="0" smtClean="0"/>
              <a:t>nuovo bilancio: la copertura (che non c’è)</a:t>
            </a:r>
            <a:r>
              <a:rPr lang="it-IT" sz="1800" dirty="0">
                <a:solidFill>
                  <a:srgbClr val="072E67"/>
                </a:solidFill>
                <a:effectLst>
                  <a:outerShdw blurRad="38100" dist="38100" dir="2700000" algn="tl">
                    <a:srgbClr val="000000">
                      <a:alpha val="43137"/>
                    </a:srgbClr>
                  </a:outerShdw>
                </a:effectLst>
              </a:rPr>
              <a:t/>
            </a:r>
            <a:br>
              <a:rPr lang="it-IT" sz="1800" dirty="0">
                <a:solidFill>
                  <a:srgbClr val="072E67"/>
                </a:solidFill>
                <a:effectLst>
                  <a:outerShdw blurRad="38100" dist="38100" dir="2700000" algn="tl">
                    <a:srgbClr val="000000">
                      <a:alpha val="43137"/>
                    </a:srgbClr>
                  </a:outerShdw>
                </a:effectLst>
              </a:rPr>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Tree>
    <p:extLst>
      <p:ext uri="{BB962C8B-B14F-4D97-AF65-F5344CB8AC3E}">
        <p14:creationId xmlns:p14="http://schemas.microsoft.com/office/powerpoint/2010/main" val="99005723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sz="quarter" idx="10"/>
          </p:nvPr>
        </p:nvSpPr>
        <p:spPr>
          <a:xfrm>
            <a:off x="323528" y="980728"/>
            <a:ext cx="8301608" cy="5472608"/>
          </a:xfrm>
          <a:ln>
            <a:noFill/>
          </a:ln>
        </p:spPr>
        <p:txBody>
          <a:bodyPr>
            <a:noAutofit/>
          </a:bodyPr>
          <a:lstStyle/>
          <a:p>
            <a:pPr marL="0" lvl="2" indent="0" algn="just">
              <a:buNone/>
            </a:pPr>
            <a:endParaRPr lang="it-IT" sz="1000" b="1" dirty="0" smtClean="0"/>
          </a:p>
          <a:p>
            <a:pPr marL="0" lvl="2" indent="0" algn="just">
              <a:buNone/>
            </a:pPr>
            <a:endParaRPr lang="it-IT" sz="1000" b="1" dirty="0" smtClean="0"/>
          </a:p>
        </p:txBody>
      </p:sp>
      <p:sp>
        <p:nvSpPr>
          <p:cNvPr id="5" name="Titolo 1"/>
          <p:cNvSpPr>
            <a:spLocks noGrp="1"/>
          </p:cNvSpPr>
          <p:nvPr>
            <p:ph type="title"/>
          </p:nvPr>
        </p:nvSpPr>
        <p:spPr>
          <a:xfrm>
            <a:off x="395536" y="260648"/>
            <a:ext cx="8229600" cy="432048"/>
          </a:xfrm>
        </p:spPr>
        <p:txBody>
          <a:bodyPr>
            <a:normAutofit fontScale="90000"/>
          </a:bodyPr>
          <a:lstStyle/>
          <a:p>
            <a:pPr>
              <a:spcAft>
                <a:spcPts val="600"/>
              </a:spcAft>
            </a:pPr>
            <a:r>
              <a:rPr lang="it-IT" sz="3600" dirty="0"/>
              <a:t>Il </a:t>
            </a:r>
            <a:r>
              <a:rPr lang="it-IT" sz="3600" dirty="0" smtClean="0"/>
              <a:t>nuovo bilancio «sostanziale»</a:t>
            </a:r>
            <a:r>
              <a:rPr lang="it-IT" sz="1800" dirty="0">
                <a:solidFill>
                  <a:srgbClr val="072E67"/>
                </a:solidFill>
                <a:effectLst>
                  <a:outerShdw blurRad="38100" dist="38100" dir="2700000" algn="tl">
                    <a:srgbClr val="000000">
                      <a:alpha val="43137"/>
                    </a:srgbClr>
                  </a:outerShdw>
                </a:effectLst>
              </a:rPr>
              <a:t/>
            </a:r>
            <a:br>
              <a:rPr lang="it-IT" sz="1800" dirty="0">
                <a:solidFill>
                  <a:srgbClr val="072E67"/>
                </a:solidFill>
                <a:effectLst>
                  <a:outerShdw blurRad="38100" dist="38100" dir="2700000" algn="tl">
                    <a:srgbClr val="000000">
                      <a:alpha val="43137"/>
                    </a:srgbClr>
                  </a:outerShdw>
                </a:effectLst>
              </a:rPr>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endParaRPr lang="it-IT" sz="1800" dirty="0">
              <a:solidFill>
                <a:srgbClr val="C00000"/>
              </a:solidFill>
            </a:endParaRPr>
          </a:p>
        </p:txBody>
      </p:sp>
      <p:sp>
        <p:nvSpPr>
          <p:cNvPr id="3" name="Rettangolo 2"/>
          <p:cNvSpPr/>
          <p:nvPr/>
        </p:nvSpPr>
        <p:spPr>
          <a:xfrm>
            <a:off x="179512" y="977905"/>
            <a:ext cx="8568952" cy="5970865"/>
          </a:xfrm>
          <a:prstGeom prst="rect">
            <a:avLst/>
          </a:prstGeom>
        </p:spPr>
        <p:txBody>
          <a:bodyPr wrap="square">
            <a:spAutoFit/>
          </a:bodyPr>
          <a:lstStyle/>
          <a:p>
            <a:pPr marL="0" lvl="2" algn="just">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smtClean="0">
                <a:ea typeface="Arial Unicode MS" pitchFamily="34" charset="-128"/>
                <a:cs typeface="Arial Unicode MS" pitchFamily="34" charset="-128"/>
              </a:rPr>
              <a:t>Riassumendo:</a:t>
            </a:r>
          </a:p>
          <a:p>
            <a:pPr marL="342900" lvl="2" indent="-342900" algn="just">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smtClean="0">
                <a:ea typeface="Arial Unicode MS" pitchFamily="34" charset="-128"/>
                <a:cs typeface="Arial Unicode MS" pitchFamily="34" charset="-128"/>
              </a:rPr>
              <a:t>Il </a:t>
            </a:r>
            <a:r>
              <a:rPr lang="it-IT" sz="2000" b="1" dirty="0">
                <a:ea typeface="Arial Unicode MS" pitchFamily="34" charset="-128"/>
                <a:cs typeface="Arial Unicode MS" pitchFamily="34" charset="-128"/>
              </a:rPr>
              <a:t>bilancio dello Stato diventa più «sostanziale</a:t>
            </a:r>
            <a:r>
              <a:rPr lang="it-IT" sz="2000" dirty="0">
                <a:ea typeface="Arial Unicode MS" pitchFamily="34" charset="-128"/>
                <a:cs typeface="Arial Unicode MS" pitchFamily="34" charset="-128"/>
              </a:rPr>
              <a:t>» (</a:t>
            </a:r>
            <a:r>
              <a:rPr lang="it-IT" sz="2000" i="1" dirty="0">
                <a:ea typeface="Arial Unicode MS" pitchFamily="34" charset="-128"/>
                <a:cs typeface="Arial Unicode MS" pitchFamily="34" charset="-128"/>
              </a:rPr>
              <a:t>legge costituzionale n. 1/2012 e legge n. 243/2012</a:t>
            </a:r>
            <a:r>
              <a:rPr lang="it-IT" sz="2000" dirty="0">
                <a:ea typeface="Arial Unicode MS" pitchFamily="34" charset="-128"/>
                <a:cs typeface="Arial Unicode MS" pitchFamily="34" charset="-128"/>
              </a:rPr>
              <a:t>) concorrendo attivamente a definire la complessiva allocazione delle risorse, tramite:</a:t>
            </a:r>
          </a:p>
          <a:p>
            <a:pPr marL="542925" lvl="2" indent="-368300" algn="just">
              <a:lnSpc>
                <a:spcPct val="90000"/>
              </a:lnSpc>
              <a:spcBef>
                <a:spcPts val="1200"/>
              </a:spcBef>
              <a:buFont typeface="Courier New" pitchFamily="49" charset="0"/>
              <a:buChar char="o"/>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b="1" dirty="0">
                <a:ea typeface="Arial Unicode MS" pitchFamily="34" charset="-128"/>
                <a:cs typeface="Arial Unicode MS" pitchFamily="34" charset="-128"/>
              </a:rPr>
              <a:t>l’integrazione della legge di stabilità nella legge di bilancio </a:t>
            </a:r>
            <a:r>
              <a:rPr lang="it-IT" sz="2000" dirty="0">
                <a:ea typeface="Arial Unicode MS" pitchFamily="34" charset="-128"/>
                <a:cs typeface="Arial Unicode MS" pitchFamily="34" charset="-128"/>
              </a:rPr>
              <a:t>fin dalla iniziale </a:t>
            </a:r>
            <a:r>
              <a:rPr lang="it-IT" sz="2000" dirty="0" smtClean="0">
                <a:ea typeface="Arial Unicode MS" pitchFamily="34" charset="-128"/>
                <a:cs typeface="Arial Unicode MS" pitchFamily="34" charset="-128"/>
              </a:rPr>
              <a:t>presentazione; </a:t>
            </a:r>
            <a:endParaRPr lang="it-IT" sz="2000" dirty="0">
              <a:ea typeface="Arial Unicode MS" pitchFamily="34" charset="-128"/>
              <a:cs typeface="Arial Unicode MS" pitchFamily="34" charset="-128"/>
            </a:endParaRPr>
          </a:p>
          <a:p>
            <a:pPr marL="542925" lvl="2" indent="-368300" algn="just">
              <a:lnSpc>
                <a:spcPct val="90000"/>
              </a:lnSpc>
              <a:spcBef>
                <a:spcPts val="1200"/>
              </a:spcBef>
              <a:buFont typeface="Courier New" pitchFamily="49" charset="0"/>
              <a:buChar char="o"/>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ea typeface="Arial Unicode MS" pitchFamily="34" charset="-128"/>
                <a:cs typeface="Arial Unicode MS" pitchFamily="34" charset="-128"/>
              </a:rPr>
              <a:t>la possibilità di </a:t>
            </a:r>
            <a:r>
              <a:rPr lang="it-IT" sz="2000" b="1" dirty="0">
                <a:ea typeface="Arial Unicode MS" pitchFamily="34" charset="-128"/>
                <a:cs typeface="Arial Unicode MS" pitchFamily="34" charset="-128"/>
              </a:rPr>
              <a:t>introdurre nuovi tributi e nuove spese </a:t>
            </a:r>
            <a:r>
              <a:rPr lang="it-IT" sz="2000" dirty="0">
                <a:ea typeface="Arial Unicode MS" pitchFamily="34" charset="-128"/>
                <a:cs typeface="Arial Unicode MS" pitchFamily="34" charset="-128"/>
              </a:rPr>
              <a:t>con la legge di </a:t>
            </a:r>
            <a:r>
              <a:rPr lang="it-IT" sz="2000" dirty="0" smtClean="0">
                <a:ea typeface="Arial Unicode MS" pitchFamily="34" charset="-128"/>
                <a:cs typeface="Arial Unicode MS" pitchFamily="34" charset="-128"/>
              </a:rPr>
              <a:t>bilancio;</a:t>
            </a:r>
            <a:endParaRPr lang="it-IT" sz="2000" dirty="0">
              <a:ea typeface="Arial Unicode MS" pitchFamily="34" charset="-128"/>
              <a:cs typeface="Arial Unicode MS" pitchFamily="34" charset="-128"/>
            </a:endParaRPr>
          </a:p>
          <a:p>
            <a:pPr marL="542925" lvl="2" indent="-368300" algn="just">
              <a:lnSpc>
                <a:spcPct val="90000"/>
              </a:lnSpc>
              <a:spcBef>
                <a:spcPts val="1200"/>
              </a:spcBef>
              <a:buFont typeface="Courier New" pitchFamily="49" charset="0"/>
              <a:buChar char="o"/>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b="1" dirty="0" smtClean="0">
                <a:ea typeface="Arial Unicode MS" pitchFamily="34" charset="-128"/>
                <a:cs typeface="Arial Unicode MS" pitchFamily="34" charset="-128"/>
              </a:rPr>
              <a:t>vincolo </a:t>
            </a:r>
            <a:r>
              <a:rPr lang="it-IT" sz="2000" b="1" dirty="0">
                <a:ea typeface="Arial Unicode MS" pitchFamily="34" charset="-128"/>
                <a:cs typeface="Arial Unicode MS" pitchFamily="34" charset="-128"/>
              </a:rPr>
              <a:t>di </a:t>
            </a:r>
            <a:r>
              <a:rPr lang="it-IT" sz="2000" b="1" dirty="0" smtClean="0">
                <a:ea typeface="Arial Unicode MS" pitchFamily="34" charset="-128"/>
                <a:cs typeface="Arial Unicode MS" pitchFamily="34" charset="-128"/>
              </a:rPr>
              <a:t>«copertura» stabilito </a:t>
            </a:r>
            <a:r>
              <a:rPr lang="it-IT" sz="2000" b="1" dirty="0">
                <a:ea typeface="Arial Unicode MS" pitchFamily="34" charset="-128"/>
                <a:cs typeface="Arial Unicode MS" pitchFamily="34" charset="-128"/>
              </a:rPr>
              <a:t>per l’intero bilancio</a:t>
            </a:r>
            <a:r>
              <a:rPr lang="it-IT" sz="2000" dirty="0">
                <a:ea typeface="Arial Unicode MS" pitchFamily="34" charset="-128"/>
                <a:cs typeface="Arial Unicode MS" pitchFamily="34" charset="-128"/>
              </a:rPr>
              <a:t>, in coerenza con l’obiettivo di medio termine (MTO), anziché per le sole variazioni introdotte con la legge di </a:t>
            </a:r>
            <a:r>
              <a:rPr lang="it-IT" sz="2000" dirty="0" smtClean="0">
                <a:ea typeface="Arial Unicode MS" pitchFamily="34" charset="-128"/>
                <a:cs typeface="Arial Unicode MS" pitchFamily="34" charset="-128"/>
              </a:rPr>
              <a:t>stabilità;</a:t>
            </a:r>
            <a:endParaRPr lang="it-IT" sz="2000" dirty="0">
              <a:ea typeface="Arial Unicode MS" pitchFamily="34" charset="-128"/>
              <a:cs typeface="Arial Unicode MS" pitchFamily="34" charset="-128"/>
            </a:endParaRPr>
          </a:p>
          <a:p>
            <a:pPr marL="542925" lvl="2" indent="-368300" algn="just">
              <a:lnSpc>
                <a:spcPct val="90000"/>
              </a:lnSpc>
              <a:spcBef>
                <a:spcPts val="1200"/>
              </a:spcBef>
              <a:buFont typeface="Courier New" pitchFamily="49" charset="0"/>
              <a:buChar char="o"/>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a:t>la possibilità di </a:t>
            </a:r>
            <a:r>
              <a:rPr lang="it-IT" sz="2000" b="1" dirty="0"/>
              <a:t>esplicitare nella programmazione e nella fase di definizione del bilancio le risorse per le esigenze indifferibili </a:t>
            </a:r>
            <a:r>
              <a:rPr lang="it-IT" sz="2000" b="1" dirty="0" smtClean="0"/>
              <a:t>(</a:t>
            </a:r>
            <a:r>
              <a:rPr lang="it-IT" sz="2000" dirty="0" smtClean="0"/>
              <a:t>rifinanziate </a:t>
            </a:r>
            <a:r>
              <a:rPr lang="it-IT" sz="2000" dirty="0"/>
              <a:t>ogni anno con la legge di </a:t>
            </a:r>
            <a:r>
              <a:rPr lang="it-IT" sz="2000" dirty="0" smtClean="0"/>
              <a:t>stabilità); regolazioni meramente quantitative</a:t>
            </a:r>
            <a:endParaRPr lang="it-IT" sz="2000" dirty="0"/>
          </a:p>
          <a:p>
            <a:pPr marL="342900" lvl="2" indent="-342900" algn="just">
              <a:lnSpc>
                <a:spcPct val="90000"/>
              </a:lnSpc>
              <a:spcBef>
                <a:spcPts val="1200"/>
              </a:spcBef>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000" dirty="0" smtClean="0">
                <a:ea typeface="Arial Unicode MS" pitchFamily="34" charset="-128"/>
                <a:cs typeface="Arial Unicode MS" pitchFamily="34" charset="-128"/>
              </a:rPr>
              <a:t>Rimangono alcune tipologie di spesa </a:t>
            </a:r>
            <a:r>
              <a:rPr lang="it-IT" sz="2000" dirty="0">
                <a:ea typeface="Arial Unicode MS" pitchFamily="34" charset="-128"/>
                <a:cs typeface="Arial Unicode MS" pitchFamily="34" charset="-128"/>
              </a:rPr>
              <a:t>determinate da parametri fissati da leggi che non possono essere automaticamente modificate attraverso la revisione degli stanziamenti ma </a:t>
            </a:r>
            <a:r>
              <a:rPr lang="it-IT" sz="2000" b="1" dirty="0">
                <a:ea typeface="Arial Unicode MS" pitchFamily="34" charset="-128"/>
                <a:cs typeface="Arial Unicode MS" pitchFamily="34" charset="-128"/>
              </a:rPr>
              <a:t>richiedono una modifica della normativa di riferimento (da realizzare nella sezione I della LB).</a:t>
            </a:r>
          </a:p>
        </p:txBody>
      </p:sp>
    </p:spTree>
    <p:extLst>
      <p:ext uri="{BB962C8B-B14F-4D97-AF65-F5344CB8AC3E}">
        <p14:creationId xmlns:p14="http://schemas.microsoft.com/office/powerpoint/2010/main" val="137744817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95536" y="-99392"/>
            <a:ext cx="8568952" cy="1008112"/>
          </a:xfrm>
        </p:spPr>
        <p:txBody>
          <a:bodyPr>
            <a:normAutofit fontScale="90000"/>
          </a:bodyPr>
          <a:lstStyle/>
          <a:p>
            <a:pPr>
              <a:spcAft>
                <a:spcPts val="600"/>
              </a:spcAft>
            </a:pPr>
            <a:r>
              <a:rPr lang="it-IT" sz="2700" dirty="0" smtClean="0"/>
              <a:t/>
            </a:r>
            <a:br>
              <a:rPr lang="it-IT" sz="2700" dirty="0" smtClean="0"/>
            </a:br>
            <a:r>
              <a:rPr lang="it-IT" sz="2700" dirty="0"/>
              <a:t/>
            </a:r>
            <a:br>
              <a:rPr lang="it-IT" sz="2700" dirty="0"/>
            </a:br>
            <a:r>
              <a:rPr lang="it-IT" sz="3600" dirty="0" smtClean="0"/>
              <a:t>La programmazione delle risorse </a:t>
            </a:r>
            <a:r>
              <a:rPr lang="it-IT" sz="3600" dirty="0"/>
              <a:t>e </a:t>
            </a:r>
            <a:r>
              <a:rPr lang="it-IT" sz="3600" dirty="0" smtClean="0"/>
              <a:t>l’integrazione </a:t>
            </a:r>
            <a:r>
              <a:rPr lang="it-IT" sz="3600" dirty="0"/>
              <a:t>della </a:t>
            </a:r>
            <a:r>
              <a:rPr lang="it-IT" sz="3600" dirty="0" smtClean="0"/>
              <a:t>RS </a:t>
            </a:r>
            <a:r>
              <a:rPr lang="it-IT" sz="3600" dirty="0"/>
              <a:t>nel processo di bilancio </a:t>
            </a:r>
            <a:br>
              <a:rPr lang="it-IT" sz="3600" dirty="0"/>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
        <p:nvSpPr>
          <p:cNvPr id="2" name="Segnaposto testo 1"/>
          <p:cNvSpPr>
            <a:spLocks noGrp="1"/>
          </p:cNvSpPr>
          <p:nvPr>
            <p:ph type="body" sz="quarter" idx="10"/>
          </p:nvPr>
        </p:nvSpPr>
        <p:spPr>
          <a:xfrm>
            <a:off x="179512" y="1340768"/>
            <a:ext cx="8784976" cy="5184576"/>
          </a:xfrm>
        </p:spPr>
        <p:txBody>
          <a:bodyPr>
            <a:normAutofit lnSpcReduction="10000"/>
          </a:bodyPr>
          <a:lstStyle/>
          <a:p>
            <a:pPr marL="0" indent="0" algn="just">
              <a:buNone/>
            </a:pPr>
            <a:r>
              <a:rPr lang="it-IT" sz="2000" b="1" dirty="0" smtClean="0"/>
              <a:t>La </a:t>
            </a:r>
            <a:r>
              <a:rPr lang="it-IT" sz="2000" b="1" dirty="0"/>
              <a:t>programmazione </a:t>
            </a:r>
            <a:r>
              <a:rPr lang="it-IT" sz="2000" b="1" dirty="0" smtClean="0"/>
              <a:t>economico - finanziaria </a:t>
            </a:r>
            <a:r>
              <a:rPr lang="it-IT" sz="2000" b="1" dirty="0"/>
              <a:t>potrebbe seguire un approccio maggiormente top-down</a:t>
            </a:r>
            <a:r>
              <a:rPr lang="it-IT" sz="2000" dirty="0"/>
              <a:t>, integrando la revisione della spesa nel processo di </a:t>
            </a:r>
            <a:r>
              <a:rPr lang="it-IT" sz="2000" dirty="0" smtClean="0"/>
              <a:t>bilancio.</a:t>
            </a:r>
          </a:p>
          <a:p>
            <a:pPr marL="0" indent="0" algn="just">
              <a:buNone/>
            </a:pPr>
            <a:r>
              <a:rPr lang="it-IT" sz="2000" dirty="0" smtClean="0"/>
              <a:t>Il </a:t>
            </a:r>
            <a:r>
              <a:rPr lang="it-IT" sz="2000" dirty="0"/>
              <a:t>processo di bilancio prenderebbe avvio con la </a:t>
            </a:r>
            <a:r>
              <a:rPr lang="it-IT" sz="2000" u="sng" dirty="0"/>
              <a:t>fissazione di obiettivi di finanza pubblica di medio termine</a:t>
            </a:r>
            <a:r>
              <a:rPr lang="it-IT" sz="2000" dirty="0"/>
              <a:t> coerenti con </a:t>
            </a:r>
            <a:r>
              <a:rPr lang="it-IT" sz="2000" dirty="0" smtClean="0"/>
              <a:t>il </a:t>
            </a:r>
            <a:r>
              <a:rPr lang="it-IT" sz="2000" dirty="0"/>
              <a:t>quadro delle compatibilità macroeconomiche e delle priorità politiche, in relazione alle quali quantificare, sulla base della legislazione </a:t>
            </a:r>
            <a:r>
              <a:rPr lang="it-IT" sz="2000" dirty="0" smtClean="0"/>
              <a:t>vigente (Sez. II), </a:t>
            </a:r>
            <a:r>
              <a:rPr lang="it-IT" sz="2000" dirty="0"/>
              <a:t>l’ammontare complessivo delle risorse per il successivo </a:t>
            </a:r>
            <a:r>
              <a:rPr lang="it-IT" sz="2000" dirty="0" smtClean="0"/>
              <a:t>triennio.</a:t>
            </a:r>
          </a:p>
          <a:p>
            <a:pPr algn="just">
              <a:buFont typeface="Wingdings" panose="05000000000000000000" pitchFamily="2" charset="2"/>
              <a:buChar char="Ø"/>
            </a:pPr>
            <a:r>
              <a:rPr lang="it-IT" sz="2000" b="1" dirty="0" smtClean="0"/>
              <a:t>Definizione obiettivi per Ministero:</a:t>
            </a:r>
          </a:p>
          <a:p>
            <a:pPr marL="704850" algn="just"/>
            <a:r>
              <a:rPr lang="it-IT" sz="2000" b="1" u="sng" dirty="0" smtClean="0"/>
              <a:t>indicazione </a:t>
            </a:r>
            <a:r>
              <a:rPr lang="it-IT" sz="2000" b="1" u="sng" dirty="0"/>
              <a:t>di </a:t>
            </a:r>
            <a:r>
              <a:rPr lang="it-IT" sz="2000" b="1" u="sng" dirty="0" smtClean="0"/>
              <a:t>obiettivi </a:t>
            </a:r>
            <a:r>
              <a:rPr lang="it-IT" sz="2000" b="1" u="sng" dirty="0"/>
              <a:t>di </a:t>
            </a:r>
            <a:r>
              <a:rPr lang="it-IT" sz="2000" b="1" u="sng" dirty="0" smtClean="0"/>
              <a:t>risparmio</a:t>
            </a:r>
            <a:r>
              <a:rPr lang="it-IT" sz="2000" b="1" dirty="0" smtClean="0"/>
              <a:t> </a:t>
            </a:r>
            <a:r>
              <a:rPr lang="it-IT" sz="2000" dirty="0" smtClean="0"/>
              <a:t>opportunamente parametrati (</a:t>
            </a:r>
            <a:r>
              <a:rPr lang="it-IT" sz="2000" dirty="0"/>
              <a:t>per. es, rispetto all’anno precedente, al totale delle dotazioni di bilancio</a:t>
            </a:r>
            <a:r>
              <a:rPr lang="it-IT" sz="2000" dirty="0" smtClean="0"/>
              <a:t>, </a:t>
            </a:r>
            <a:r>
              <a:rPr lang="it-IT" sz="2000" dirty="0"/>
              <a:t>etc</a:t>
            </a:r>
            <a:r>
              <a:rPr lang="it-IT" sz="2000" dirty="0" smtClean="0"/>
              <a:t>.);</a:t>
            </a:r>
          </a:p>
          <a:p>
            <a:pPr marL="704850" algn="just"/>
            <a:r>
              <a:rPr lang="it-IT" sz="2000" dirty="0" smtClean="0"/>
              <a:t>indicazione </a:t>
            </a:r>
            <a:r>
              <a:rPr lang="it-IT" sz="2000" dirty="0"/>
              <a:t>di un </a:t>
            </a:r>
            <a:r>
              <a:rPr lang="it-IT" sz="2000" b="1" u="sng" dirty="0"/>
              <a:t>ammontare predefinito di risorse, coerente con la legislazione vigente </a:t>
            </a:r>
            <a:r>
              <a:rPr lang="it-IT" sz="2000" u="sng" dirty="0"/>
              <a:t>e</a:t>
            </a:r>
            <a:r>
              <a:rPr lang="it-IT" sz="2000" dirty="0"/>
              <a:t> riferito alle spese che non hanno il carattere di diritti soggettivi e che sono sotto il controllo diretto delle </a:t>
            </a:r>
            <a:r>
              <a:rPr lang="it-IT" sz="2000" dirty="0" smtClean="0"/>
              <a:t>amministrazioni.</a:t>
            </a:r>
          </a:p>
          <a:p>
            <a:pPr marL="704850" lvl="2" indent="-342900" algn="just"/>
            <a:r>
              <a:rPr lang="it-IT" sz="2000" dirty="0">
                <a:ea typeface="Arial Unicode MS" pitchFamily="34" charset="-128"/>
                <a:cs typeface="Arial Unicode MS" pitchFamily="34" charset="-128"/>
              </a:rPr>
              <a:t>Introduzione di </a:t>
            </a:r>
            <a:r>
              <a:rPr lang="it-IT" sz="2000" b="1" dirty="0">
                <a:ea typeface="Arial Unicode MS" pitchFamily="34" charset="-128"/>
                <a:cs typeface="Arial Unicode MS" pitchFamily="34" charset="-128"/>
              </a:rPr>
              <a:t>regole di spesa </a:t>
            </a:r>
            <a:r>
              <a:rPr lang="it-IT" sz="2000" dirty="0">
                <a:ea typeface="Arial Unicode MS" pitchFamily="34" charset="-128"/>
                <a:cs typeface="Arial Unicode MS" pitchFamily="34" charset="-128"/>
              </a:rPr>
              <a:t>e la possibilità di adozione di </a:t>
            </a:r>
            <a:r>
              <a:rPr lang="it-IT" sz="2000" b="1" dirty="0">
                <a:ea typeface="Arial Unicode MS" pitchFamily="34" charset="-128"/>
                <a:cs typeface="Arial Unicode MS" pitchFamily="34" charset="-128"/>
              </a:rPr>
              <a:t>accordi triennali </a:t>
            </a:r>
            <a:r>
              <a:rPr lang="it-IT" sz="2000" dirty="0">
                <a:ea typeface="Arial Unicode MS" pitchFamily="34" charset="-128"/>
                <a:cs typeface="Arial Unicode MS" pitchFamily="34" charset="-128"/>
              </a:rPr>
              <a:t>in cui vengono monitorati gli obiettivi (non solo finanziari) da conseguire nel triennio</a:t>
            </a:r>
          </a:p>
          <a:p>
            <a:pPr marL="704850" algn="just"/>
            <a:endParaRPr lang="it-IT" sz="2000" dirty="0"/>
          </a:p>
        </p:txBody>
      </p:sp>
    </p:spTree>
    <p:extLst>
      <p:ext uri="{BB962C8B-B14F-4D97-AF65-F5344CB8AC3E}">
        <p14:creationId xmlns:p14="http://schemas.microsoft.com/office/powerpoint/2010/main" val="255967237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fontScale="90000"/>
          </a:bodyPr>
          <a:lstStyle/>
          <a:p>
            <a:pPr>
              <a:spcAft>
                <a:spcPts val="600"/>
              </a:spcAft>
            </a:pPr>
            <a:r>
              <a:rPr lang="it-IT" sz="3600" dirty="0" smtClean="0">
                <a:latin typeface="+mn-lt"/>
                <a:ea typeface="+mn-ea"/>
                <a:cs typeface="+mn-cs"/>
              </a:rPr>
              <a:t>Indice argomenti</a:t>
            </a:r>
            <a:r>
              <a:rPr lang="it-IT" sz="1800" dirty="0">
                <a:solidFill>
                  <a:srgbClr val="072E67"/>
                </a:solidFill>
                <a:effectLst>
                  <a:outerShdw blurRad="38100" dist="38100" dir="2700000" algn="tl">
                    <a:srgbClr val="000000">
                      <a:alpha val="43137"/>
                    </a:srgbClr>
                  </a:outerShdw>
                </a:effectLst>
                <a:latin typeface="Times New Roman" pitchFamily="18" charset="0"/>
              </a:rPr>
              <a:t/>
            </a:r>
            <a:br>
              <a:rPr lang="it-IT" sz="1800" dirty="0">
                <a:solidFill>
                  <a:srgbClr val="072E67"/>
                </a:solidFill>
                <a:effectLst>
                  <a:outerShdw blurRad="38100" dist="38100" dir="2700000" algn="tl">
                    <a:srgbClr val="000000">
                      <a:alpha val="43137"/>
                    </a:srgbClr>
                  </a:outerShdw>
                </a:effectLst>
                <a:latin typeface="Times New Roman" pitchFamily="18" charset="0"/>
              </a:rPr>
            </a:br>
            <a:r>
              <a:rPr lang="it-IT" sz="1800" dirty="0" smtClean="0">
                <a:solidFill>
                  <a:srgbClr val="C00000"/>
                </a:solidFill>
                <a:effectLst>
                  <a:outerShdw blurRad="38100" dist="38100" dir="2700000" algn="tl">
                    <a:srgbClr val="000000">
                      <a:alpha val="43137"/>
                    </a:srgbClr>
                  </a:outerShdw>
                </a:effectLst>
                <a:latin typeface="Times New Roman" pitchFamily="18" charset="0"/>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latin typeface="Times New Roman" pitchFamily="18" charset="0"/>
              </a:rPr>
              <a:t/>
            </a:r>
            <a:br>
              <a:rPr lang="it-IT" sz="1800" b="1" dirty="0" smtClean="0">
                <a:solidFill>
                  <a:srgbClr val="C00000"/>
                </a:solidFill>
                <a:effectLst>
                  <a:outerShdw blurRad="38100" dist="38100" dir="2700000" algn="tl">
                    <a:srgbClr val="000000">
                      <a:alpha val="43137"/>
                    </a:srgbClr>
                  </a:outerShdw>
                </a:effectLst>
                <a:latin typeface="Times New Roman" pitchFamily="18" charset="0"/>
              </a:rPr>
            </a:br>
            <a:endParaRPr lang="it-IT" sz="1800" dirty="0">
              <a:solidFill>
                <a:srgbClr val="C00000"/>
              </a:solidFill>
            </a:endParaRPr>
          </a:p>
        </p:txBody>
      </p:sp>
      <p:sp>
        <p:nvSpPr>
          <p:cNvPr id="3" name="Segnaposto contenuto 2"/>
          <p:cNvSpPr>
            <a:spLocks noGrp="1"/>
          </p:cNvSpPr>
          <p:nvPr>
            <p:ph idx="1"/>
          </p:nvPr>
        </p:nvSpPr>
        <p:spPr>
          <a:xfrm>
            <a:off x="467544" y="1628800"/>
            <a:ext cx="8229600" cy="4525963"/>
          </a:xfrm>
        </p:spPr>
        <p:txBody>
          <a:bodyPr/>
          <a:lstStyle/>
          <a:p>
            <a:pPr>
              <a:buNone/>
            </a:pPr>
            <a:endParaRPr lang="it-IT" sz="1800" dirty="0" smtClean="0">
              <a:solidFill>
                <a:schemeClr val="tx2">
                  <a:lumMod val="75000"/>
                </a:schemeClr>
              </a:solidFill>
            </a:endParaRPr>
          </a:p>
          <a:p>
            <a:pPr>
              <a:buNone/>
            </a:pPr>
            <a:endParaRPr lang="it-IT" sz="1800" dirty="0" smtClean="0">
              <a:solidFill>
                <a:schemeClr val="tx2">
                  <a:lumMod val="75000"/>
                </a:schemeClr>
              </a:solidFill>
            </a:endParaRPr>
          </a:p>
          <a:p>
            <a:pPr>
              <a:buNone/>
            </a:pPr>
            <a:endParaRPr lang="it-IT" sz="1800" dirty="0" smtClean="0">
              <a:solidFill>
                <a:schemeClr val="tx2">
                  <a:lumMod val="75000"/>
                </a:schemeClr>
              </a:solidFill>
            </a:endParaRPr>
          </a:p>
        </p:txBody>
      </p:sp>
      <p:sp>
        <p:nvSpPr>
          <p:cNvPr id="6" name="Rettangolo 5"/>
          <p:cNvSpPr/>
          <p:nvPr/>
        </p:nvSpPr>
        <p:spPr>
          <a:xfrm>
            <a:off x="395537" y="908720"/>
            <a:ext cx="8496943" cy="7879080"/>
          </a:xfrm>
          <a:prstGeom prst="rect">
            <a:avLst/>
          </a:prstGeom>
        </p:spPr>
        <p:txBody>
          <a:bodyPr wrap="square">
            <a:spAutoFit/>
          </a:bodyPr>
          <a:lstStyle/>
          <a:p>
            <a:pPr algn="just"/>
            <a:r>
              <a:rPr lang="it-IT" sz="3200" b="1" dirty="0" smtClean="0"/>
              <a:t>1. Quadro normativo nazionale di riferimento: </a:t>
            </a:r>
          </a:p>
          <a:p>
            <a:pPr marL="800100" lvl="1" indent="-342900" algn="just">
              <a:buFont typeface="Arial" panose="020B0604020202020204" pitchFamily="34" charset="0"/>
              <a:buChar char="•"/>
            </a:pPr>
            <a:r>
              <a:rPr lang="it-IT" sz="3200" i="1" dirty="0" smtClean="0"/>
              <a:t>LC 1 del 2012 e il nuovo art</a:t>
            </a:r>
            <a:r>
              <a:rPr lang="it-IT" sz="3200" i="1" dirty="0"/>
              <a:t>. 81 </a:t>
            </a:r>
            <a:r>
              <a:rPr lang="it-IT" sz="3200" i="1" dirty="0" err="1"/>
              <a:t>Cost</a:t>
            </a:r>
            <a:r>
              <a:rPr lang="it-IT" sz="3200" i="1" dirty="0" smtClean="0"/>
              <a:t>.</a:t>
            </a:r>
          </a:p>
          <a:p>
            <a:pPr marL="800100" lvl="1" indent="-342900" algn="just">
              <a:buFont typeface="Arial" panose="020B0604020202020204" pitchFamily="34" charset="0"/>
              <a:buChar char="•"/>
            </a:pPr>
            <a:r>
              <a:rPr lang="it-IT" sz="3200" i="1" dirty="0" smtClean="0"/>
              <a:t>Legge 243 del 2012 </a:t>
            </a:r>
          </a:p>
          <a:p>
            <a:pPr marL="800100" lvl="1" indent="-342900" algn="just">
              <a:buFont typeface="Arial" panose="020B0604020202020204" pitchFamily="34" charset="0"/>
              <a:buChar char="•"/>
            </a:pPr>
            <a:r>
              <a:rPr lang="it-IT" sz="3200" i="1" dirty="0" smtClean="0"/>
              <a:t>Legge 89/2014 (L. 196 del 2009, artt. 40 e 42)</a:t>
            </a:r>
          </a:p>
          <a:p>
            <a:pPr lvl="1" indent="-457200" algn="just">
              <a:buFont typeface="Wingdings" panose="05000000000000000000" pitchFamily="2" charset="2"/>
              <a:buChar char="ü"/>
            </a:pPr>
            <a:r>
              <a:rPr lang="it-IT" sz="3200" dirty="0" smtClean="0"/>
              <a:t>Il bilancio </a:t>
            </a:r>
            <a:r>
              <a:rPr lang="it-IT" sz="3200" dirty="0"/>
              <a:t>«sostanziale». L’unificazione LB/LS</a:t>
            </a:r>
          </a:p>
          <a:p>
            <a:pPr marL="457200" indent="-457200" algn="just">
              <a:buFont typeface="Wingdings" panose="05000000000000000000" pitchFamily="2" charset="2"/>
              <a:buChar char="ü"/>
            </a:pPr>
            <a:r>
              <a:rPr lang="it-IT" sz="3200" dirty="0" smtClean="0"/>
              <a:t>Il pareggio (equilibrio) di bilancio per lo Stato</a:t>
            </a:r>
          </a:p>
          <a:p>
            <a:pPr algn="just"/>
            <a:r>
              <a:rPr lang="it-IT" sz="3200" b="1" dirty="0" smtClean="0"/>
              <a:t>2. Programmazione delle risorse </a:t>
            </a:r>
            <a:r>
              <a:rPr lang="it-IT" sz="3200" b="1" dirty="0"/>
              <a:t>e </a:t>
            </a:r>
            <a:r>
              <a:rPr lang="it-IT" sz="3200" b="1" dirty="0" smtClean="0"/>
              <a:t>integrazione </a:t>
            </a:r>
            <a:r>
              <a:rPr lang="it-IT" sz="3200" b="1" dirty="0"/>
              <a:t>della </a:t>
            </a:r>
            <a:r>
              <a:rPr lang="it-IT" sz="3200" b="1" dirty="0" smtClean="0"/>
              <a:t>RS nel </a:t>
            </a:r>
            <a:r>
              <a:rPr lang="it-IT" sz="3200" b="1" dirty="0"/>
              <a:t>processo di bilancio</a:t>
            </a:r>
          </a:p>
          <a:p>
            <a:pPr marL="457200" lvl="0" indent="-457200" algn="just">
              <a:buFont typeface="Wingdings" panose="05000000000000000000" pitchFamily="2" charset="2"/>
              <a:buChar char="ü"/>
            </a:pPr>
            <a:r>
              <a:rPr lang="it-IT" sz="3200" dirty="0" err="1" smtClean="0"/>
              <a:t>Progr</a:t>
            </a:r>
            <a:r>
              <a:rPr lang="it-IT" sz="3200" dirty="0" smtClean="0"/>
              <a:t>. top down e Istituzionalizzazione RS</a:t>
            </a:r>
          </a:p>
          <a:p>
            <a:pPr marL="457200" lvl="0" indent="-457200" algn="just">
              <a:buFont typeface="Wingdings" panose="05000000000000000000" pitchFamily="2" charset="2"/>
              <a:buChar char="ü"/>
            </a:pPr>
            <a:r>
              <a:rPr lang="it-IT" sz="3200" dirty="0" smtClean="0"/>
              <a:t>Potenziamento della funzione bilancio </a:t>
            </a:r>
            <a:r>
              <a:rPr lang="it-IT" sz="3200" dirty="0"/>
              <a:t>di </a:t>
            </a:r>
            <a:r>
              <a:rPr lang="it-IT" sz="3200" dirty="0" smtClean="0"/>
              <a:t>cassa</a:t>
            </a:r>
          </a:p>
          <a:p>
            <a:pPr marL="457200" lvl="0" indent="-457200" algn="just">
              <a:buFont typeface="Wingdings" panose="05000000000000000000" pitchFamily="2" charset="2"/>
              <a:buChar char="ü"/>
            </a:pPr>
            <a:r>
              <a:rPr lang="it-IT" sz="3200" dirty="0" smtClean="0"/>
              <a:t>Contabilità economico-patrimoniale</a:t>
            </a:r>
            <a:endParaRPr lang="it-IT" sz="3200" dirty="0"/>
          </a:p>
          <a:p>
            <a:pPr algn="just"/>
            <a:endParaRPr lang="it-IT" sz="3200" dirty="0" smtClean="0">
              <a:solidFill>
                <a:srgbClr val="FF0000"/>
              </a:solidFill>
            </a:endParaRPr>
          </a:p>
          <a:p>
            <a:pPr algn="just"/>
            <a:endParaRPr lang="it-IT" sz="3200" b="1" dirty="0" smtClean="0"/>
          </a:p>
          <a:p>
            <a:endParaRPr lang="it-IT" sz="2400" dirty="0">
              <a:solidFill>
                <a:schemeClr val="tx2">
                  <a:lumMod val="75000"/>
                </a:schemeClr>
              </a:solidFill>
            </a:endParaRPr>
          </a:p>
          <a:p>
            <a:pPr>
              <a:buFont typeface="Wingdings" pitchFamily="2" charset="2"/>
              <a:buChar char="Ø"/>
            </a:pPr>
            <a:endParaRPr lang="it-IT" sz="2400" dirty="0">
              <a:solidFill>
                <a:schemeClr val="tx2">
                  <a:lumMod val="75000"/>
                </a:schemeClr>
              </a:solidFill>
            </a:endParaRPr>
          </a:p>
          <a:p>
            <a:pPr>
              <a:buFont typeface="Wingdings" pitchFamily="2" charset="2"/>
              <a:buChar char="Ø"/>
            </a:pPr>
            <a:endParaRPr lang="it-IT" sz="2400" dirty="0">
              <a:solidFill>
                <a:schemeClr val="tx2">
                  <a:lumMod val="75000"/>
                </a:schemeClr>
              </a:solidFill>
            </a:endParaRPr>
          </a:p>
          <a:p>
            <a:r>
              <a:rPr lang="it-IT" dirty="0" smtClean="0"/>
              <a:t> </a:t>
            </a:r>
            <a:endParaRPr lang="it-IT" dirty="0"/>
          </a:p>
        </p:txBody>
      </p:sp>
      <p:sp>
        <p:nvSpPr>
          <p:cNvPr id="4" name="Segnaposto numero diapositiva 3"/>
          <p:cNvSpPr>
            <a:spLocks noGrp="1"/>
          </p:cNvSpPr>
          <p:nvPr>
            <p:ph type="sldNum" sz="quarter" idx="12"/>
          </p:nvPr>
        </p:nvSpPr>
        <p:spPr/>
        <p:txBody>
          <a:bodyPr/>
          <a:lstStyle/>
          <a:p>
            <a:fld id="{73104586-C9E5-46FF-B64B-079648C444AE}" type="slidenum">
              <a:rPr lang="it-IT" smtClean="0"/>
              <a:pPr/>
              <a:t>2</a:t>
            </a:fld>
            <a:endParaRPr lang="it-IT" dirty="0"/>
          </a:p>
        </p:txBody>
      </p:sp>
    </p:spTree>
    <p:extLst>
      <p:ext uri="{BB962C8B-B14F-4D97-AF65-F5344CB8AC3E}">
        <p14:creationId xmlns:p14="http://schemas.microsoft.com/office/powerpoint/2010/main" val="2474109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548680"/>
            <a:ext cx="8280920" cy="6192688"/>
          </a:xfrm>
        </p:spPr>
        <p:txBody>
          <a:bodyPr/>
          <a:lstStyle/>
          <a:p>
            <a:pPr marL="174625" lvl="2" indent="0" algn="just">
              <a:lnSpc>
                <a:spcPct val="90000"/>
              </a:lnSpc>
              <a:spcBef>
                <a:spcPts val="1200"/>
              </a:spcBef>
              <a:buNone/>
              <a:defRPr/>
            </a:pPr>
            <a:r>
              <a:rPr lang="it-IT" sz="1800" b="1" dirty="0" smtClean="0"/>
              <a:t>Figura 1 -Integrazione </a:t>
            </a:r>
            <a:r>
              <a:rPr lang="it-IT" sz="1800" b="1" dirty="0"/>
              <a:t>del processo di revisione della spesa nel ciclo del bilancio</a:t>
            </a:r>
            <a:endParaRPr lang="it-IT" dirty="0"/>
          </a:p>
        </p:txBody>
      </p:sp>
      <p:sp>
        <p:nvSpPr>
          <p:cNvPr id="2" name="Rettangolo arrotondato 1"/>
          <p:cNvSpPr/>
          <p:nvPr/>
        </p:nvSpPr>
        <p:spPr>
          <a:xfrm>
            <a:off x="698555" y="1700808"/>
            <a:ext cx="1080120"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it-IT" sz="1200" b="1" dirty="0"/>
              <a:t>f</a:t>
            </a:r>
            <a:r>
              <a:rPr lang="it-IT" sz="1200" b="1" dirty="0" smtClean="0"/>
              <a:t>ebbraio /  marzo</a:t>
            </a:r>
            <a:endParaRPr lang="en-US" sz="1200" b="1" dirty="0"/>
          </a:p>
        </p:txBody>
      </p:sp>
      <p:sp>
        <p:nvSpPr>
          <p:cNvPr id="5" name="Rettangolo arrotondato 4"/>
          <p:cNvSpPr/>
          <p:nvPr/>
        </p:nvSpPr>
        <p:spPr>
          <a:xfrm>
            <a:off x="2426747" y="1700808"/>
            <a:ext cx="1080120"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it-IT" sz="1200" b="1" dirty="0"/>
              <a:t>a</a:t>
            </a:r>
            <a:r>
              <a:rPr lang="it-IT" sz="1200" b="1" dirty="0" smtClean="0"/>
              <a:t>prile / maggio</a:t>
            </a:r>
            <a:endParaRPr lang="en-US" sz="1200" b="1" dirty="0"/>
          </a:p>
        </p:txBody>
      </p:sp>
      <p:sp>
        <p:nvSpPr>
          <p:cNvPr id="6" name="Rettangolo arrotondato 5"/>
          <p:cNvSpPr/>
          <p:nvPr/>
        </p:nvSpPr>
        <p:spPr>
          <a:xfrm>
            <a:off x="4010923" y="1700808"/>
            <a:ext cx="1080120"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it-IT" sz="1200" b="1" dirty="0"/>
              <a:t>g</a:t>
            </a:r>
            <a:r>
              <a:rPr lang="it-IT" sz="1200" b="1" dirty="0" smtClean="0"/>
              <a:t>iugno  / agosto</a:t>
            </a:r>
            <a:endParaRPr lang="en-US" sz="1200" b="1" dirty="0"/>
          </a:p>
        </p:txBody>
      </p:sp>
      <p:sp>
        <p:nvSpPr>
          <p:cNvPr id="7" name="Rettangolo arrotondato 6"/>
          <p:cNvSpPr/>
          <p:nvPr/>
        </p:nvSpPr>
        <p:spPr>
          <a:xfrm>
            <a:off x="5667107" y="1700808"/>
            <a:ext cx="1080120"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it-IT" sz="1200" b="1" dirty="0" smtClean="0"/>
              <a:t>Settembre (NADEF)</a:t>
            </a:r>
            <a:endParaRPr lang="en-US" sz="1200" b="1" dirty="0"/>
          </a:p>
        </p:txBody>
      </p:sp>
      <p:sp>
        <p:nvSpPr>
          <p:cNvPr id="8" name="Rettangolo arrotondato 7"/>
          <p:cNvSpPr/>
          <p:nvPr/>
        </p:nvSpPr>
        <p:spPr>
          <a:xfrm>
            <a:off x="7452320" y="1700808"/>
            <a:ext cx="1080120"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it-IT" sz="1200" b="1" dirty="0"/>
              <a:t>o</a:t>
            </a:r>
            <a:r>
              <a:rPr lang="it-IT" sz="1200" b="1" dirty="0" smtClean="0"/>
              <a:t>ttobre/ gennaio </a:t>
            </a:r>
            <a:endParaRPr lang="en-US" sz="1200" b="1" dirty="0"/>
          </a:p>
        </p:txBody>
      </p:sp>
      <p:sp>
        <p:nvSpPr>
          <p:cNvPr id="4" name="Freccia a destra 3"/>
          <p:cNvSpPr/>
          <p:nvPr/>
        </p:nvSpPr>
        <p:spPr>
          <a:xfrm>
            <a:off x="1994699" y="1988840"/>
            <a:ext cx="28803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ccia a destra 9"/>
          <p:cNvSpPr/>
          <p:nvPr/>
        </p:nvSpPr>
        <p:spPr>
          <a:xfrm>
            <a:off x="3593977" y="2024844"/>
            <a:ext cx="28803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ccia a destra 10"/>
          <p:cNvSpPr/>
          <p:nvPr/>
        </p:nvSpPr>
        <p:spPr>
          <a:xfrm>
            <a:off x="5235059" y="2024844"/>
            <a:ext cx="28803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ccia a destra 11"/>
          <p:cNvSpPr/>
          <p:nvPr/>
        </p:nvSpPr>
        <p:spPr>
          <a:xfrm>
            <a:off x="6963251" y="2033228"/>
            <a:ext cx="28803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asellaDiTesto 8"/>
          <p:cNvSpPr txBox="1"/>
          <p:nvPr/>
        </p:nvSpPr>
        <p:spPr>
          <a:xfrm>
            <a:off x="827584" y="2420888"/>
            <a:ext cx="1152128" cy="2677656"/>
          </a:xfrm>
          <a:prstGeom prst="rect">
            <a:avLst/>
          </a:prstGeom>
          <a:solidFill>
            <a:schemeClr val="bg1"/>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it-IT" sz="1200" dirty="0" smtClean="0"/>
              <a:t>Esiti del monitoraggio degli accordi triennali dell’anno precedente per ciascun Ministero</a:t>
            </a:r>
          </a:p>
          <a:p>
            <a:endParaRPr lang="it-IT" sz="1200" dirty="0"/>
          </a:p>
          <a:p>
            <a:r>
              <a:rPr lang="en-US" sz="1200" dirty="0" err="1" smtClean="0"/>
              <a:t>Comunicazione</a:t>
            </a:r>
            <a:r>
              <a:rPr lang="en-US" sz="1200" dirty="0" smtClean="0"/>
              <a:t> </a:t>
            </a:r>
            <a:r>
              <a:rPr lang="en-US" sz="1200" dirty="0" err="1" smtClean="0"/>
              <a:t>eventuali</a:t>
            </a:r>
            <a:r>
              <a:rPr lang="en-US" sz="1200" dirty="0" smtClean="0"/>
              <a:t> </a:t>
            </a:r>
            <a:r>
              <a:rPr lang="en-US" sz="1200" dirty="0" err="1" smtClean="0"/>
              <a:t>scostamenti</a:t>
            </a:r>
            <a:r>
              <a:rPr lang="en-US" sz="1200" dirty="0" smtClean="0"/>
              <a:t> al </a:t>
            </a:r>
            <a:r>
              <a:rPr lang="en-US" sz="1200" dirty="0" err="1"/>
              <a:t>Consiglio</a:t>
            </a:r>
            <a:r>
              <a:rPr lang="en-US" sz="1200" dirty="0"/>
              <a:t> </a:t>
            </a:r>
            <a:r>
              <a:rPr lang="en-US" sz="1200" dirty="0" err="1"/>
              <a:t>dei</a:t>
            </a:r>
            <a:r>
              <a:rPr lang="en-US" sz="1200" dirty="0"/>
              <a:t> </a:t>
            </a:r>
            <a:r>
              <a:rPr lang="en-US" sz="1200" dirty="0" err="1"/>
              <a:t>Ministri</a:t>
            </a:r>
            <a:endParaRPr lang="en-US" sz="1200" dirty="0"/>
          </a:p>
        </p:txBody>
      </p:sp>
      <p:sp>
        <p:nvSpPr>
          <p:cNvPr id="14" name="CasellaDiTesto 13"/>
          <p:cNvSpPr txBox="1"/>
          <p:nvPr/>
        </p:nvSpPr>
        <p:spPr>
          <a:xfrm>
            <a:off x="2555776" y="2420888"/>
            <a:ext cx="1318445" cy="3231654"/>
          </a:xfrm>
          <a:prstGeom prst="rect">
            <a:avLst/>
          </a:prstGeom>
          <a:solidFill>
            <a:schemeClr val="bg1"/>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it-IT" sz="1200" dirty="0" smtClean="0"/>
              <a:t>DEF (10 aprile) con quadro macro-economico e limite di spesa PA (benchmark UE)</a:t>
            </a:r>
          </a:p>
          <a:p>
            <a:endParaRPr lang="it-IT" sz="1200" dirty="0" smtClean="0"/>
          </a:p>
          <a:p>
            <a:r>
              <a:rPr lang="it-IT" sz="1200" dirty="0" smtClean="0"/>
              <a:t>DPCM con indicazione priorità di governo e obiettivi di spesa triennali per ciascun Ministero</a:t>
            </a:r>
          </a:p>
          <a:p>
            <a:endParaRPr lang="it-IT" sz="1200" dirty="0" smtClean="0"/>
          </a:p>
          <a:p>
            <a:r>
              <a:rPr lang="it-IT" sz="1200" dirty="0" smtClean="0"/>
              <a:t>Circolare di bilancio RGS</a:t>
            </a:r>
            <a:endParaRPr lang="en-US" sz="1200" dirty="0"/>
          </a:p>
        </p:txBody>
      </p:sp>
      <p:sp>
        <p:nvSpPr>
          <p:cNvPr id="15" name="CasellaDiTesto 14"/>
          <p:cNvSpPr txBox="1"/>
          <p:nvPr/>
        </p:nvSpPr>
        <p:spPr>
          <a:xfrm>
            <a:off x="4139952" y="2407994"/>
            <a:ext cx="1368152" cy="3231654"/>
          </a:xfrm>
          <a:prstGeom prst="rect">
            <a:avLst/>
          </a:prstGeom>
          <a:solidFill>
            <a:schemeClr val="bg1"/>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it-IT" sz="1200" dirty="0" smtClean="0"/>
              <a:t>Definizione proposte Ministeri in coerenza con gli obiettivi di spesa tramite l’individuazione di:</a:t>
            </a:r>
          </a:p>
          <a:p>
            <a:endParaRPr lang="it-IT" sz="1200" dirty="0"/>
          </a:p>
          <a:p>
            <a:pPr marL="171450" indent="-171450">
              <a:buFont typeface="Arial" panose="020B0604020202020204" pitchFamily="34" charset="0"/>
              <a:buChar char="•"/>
            </a:pPr>
            <a:r>
              <a:rPr lang="it-IT" sz="1200" dirty="0" smtClean="0"/>
              <a:t>margini di </a:t>
            </a:r>
            <a:r>
              <a:rPr lang="it-IT" sz="1200" dirty="0" err="1" smtClean="0"/>
              <a:t>efficientamento</a:t>
            </a:r>
            <a:r>
              <a:rPr lang="it-IT" sz="1200" dirty="0" smtClean="0"/>
              <a:t> tramite procedure </a:t>
            </a:r>
            <a:r>
              <a:rPr lang="it-IT" sz="1200" dirty="0" smtClean="0"/>
              <a:t>amministrative</a:t>
            </a:r>
          </a:p>
          <a:p>
            <a:endParaRPr lang="it-IT" sz="1200" dirty="0" smtClean="0"/>
          </a:p>
          <a:p>
            <a:pPr marL="171450" indent="-171450">
              <a:buFont typeface="Arial" panose="020B0604020202020204" pitchFamily="34" charset="0"/>
              <a:buChar char="•"/>
            </a:pPr>
            <a:r>
              <a:rPr lang="it-IT" sz="1200" dirty="0" smtClean="0"/>
              <a:t>proposte normative</a:t>
            </a:r>
          </a:p>
          <a:p>
            <a:endParaRPr lang="it-IT" sz="1200" dirty="0" smtClean="0"/>
          </a:p>
          <a:p>
            <a:endParaRPr lang="it-IT" sz="1200" dirty="0"/>
          </a:p>
        </p:txBody>
      </p:sp>
      <p:sp>
        <p:nvSpPr>
          <p:cNvPr id="16" name="CasellaDiTesto 15"/>
          <p:cNvSpPr txBox="1"/>
          <p:nvPr/>
        </p:nvSpPr>
        <p:spPr>
          <a:xfrm>
            <a:off x="5887903" y="2407994"/>
            <a:ext cx="1318445" cy="1200329"/>
          </a:xfrm>
          <a:prstGeom prst="rect">
            <a:avLst/>
          </a:prstGeom>
          <a:solidFill>
            <a:schemeClr val="bg1"/>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it-IT" sz="1200" dirty="0" smtClean="0"/>
              <a:t>Coordinamento delle proposte e verifica quadro macro complessivo</a:t>
            </a:r>
          </a:p>
          <a:p>
            <a:endParaRPr lang="it-IT" sz="1200" dirty="0" smtClean="0"/>
          </a:p>
        </p:txBody>
      </p:sp>
      <p:sp>
        <p:nvSpPr>
          <p:cNvPr id="17" name="CasellaDiTesto 16"/>
          <p:cNvSpPr txBox="1"/>
          <p:nvPr/>
        </p:nvSpPr>
        <p:spPr>
          <a:xfrm>
            <a:off x="7623125" y="2407994"/>
            <a:ext cx="1318445" cy="3416320"/>
          </a:xfrm>
          <a:prstGeom prst="rect">
            <a:avLst/>
          </a:prstGeom>
          <a:solidFill>
            <a:schemeClr val="bg1"/>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it-IT" sz="1200" dirty="0" smtClean="0"/>
              <a:t>Disegno di legge di bilancio (integrato con stabilità) contenente anche le eventuali proposte normative per raggiungere gli obiettivi</a:t>
            </a:r>
          </a:p>
          <a:p>
            <a:endParaRPr lang="it-IT" sz="1200" dirty="0"/>
          </a:p>
          <a:p>
            <a:r>
              <a:rPr lang="it-IT" sz="1200" dirty="0" smtClean="0"/>
              <a:t>A seguito dell’approvazione della Legge di bilancio, firma accordi triennali (entro 30 gennaio)</a:t>
            </a:r>
            <a:endParaRPr lang="en-US" sz="1200" dirty="0"/>
          </a:p>
        </p:txBody>
      </p:sp>
      <p:sp>
        <p:nvSpPr>
          <p:cNvPr id="18" name="Freccia a inversione 17"/>
          <p:cNvSpPr/>
          <p:nvPr/>
        </p:nvSpPr>
        <p:spPr>
          <a:xfrm rot="10800000">
            <a:off x="1449065" y="5473722"/>
            <a:ext cx="7283956" cy="1061423"/>
          </a:xfrm>
          <a:prstGeom prst="uturnArrow">
            <a:avLst>
              <a:gd name="adj1" fmla="val 17168"/>
              <a:gd name="adj2" fmla="val 25000"/>
              <a:gd name="adj3" fmla="val 25000"/>
              <a:gd name="adj4" fmla="val 43750"/>
              <a:gd name="adj5" fmla="val 7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CasellaDiTesto 18"/>
          <p:cNvSpPr txBox="1"/>
          <p:nvPr/>
        </p:nvSpPr>
        <p:spPr>
          <a:xfrm>
            <a:off x="3757633" y="6133373"/>
            <a:ext cx="2160240" cy="461665"/>
          </a:xfrm>
          <a:prstGeom prst="rect">
            <a:avLst/>
          </a:prstGeom>
          <a:solidFill>
            <a:schemeClr val="bg1"/>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it-IT" sz="1200" dirty="0" smtClean="0"/>
              <a:t>Monitoraggio degli accordi triennali</a:t>
            </a:r>
            <a:endParaRPr lang="en-US" sz="1200" dirty="0"/>
          </a:p>
        </p:txBody>
      </p:sp>
    </p:spTree>
    <p:extLst>
      <p:ext uri="{BB962C8B-B14F-4D97-AF65-F5344CB8AC3E}">
        <p14:creationId xmlns:p14="http://schemas.microsoft.com/office/powerpoint/2010/main" val="13728750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95536" y="-17253"/>
            <a:ext cx="8496944" cy="706090"/>
          </a:xfrm>
        </p:spPr>
        <p:txBody>
          <a:bodyPr>
            <a:normAutofit fontScale="90000"/>
          </a:bodyPr>
          <a:lstStyle/>
          <a:p>
            <a:pPr>
              <a:spcAft>
                <a:spcPts val="600"/>
              </a:spcAft>
            </a:pPr>
            <a:r>
              <a:rPr lang="it-IT" sz="2700" dirty="0" smtClean="0"/>
              <a:t/>
            </a:r>
            <a:br>
              <a:rPr lang="it-IT" sz="2700" dirty="0" smtClean="0"/>
            </a:br>
            <a:r>
              <a:rPr lang="it-IT" sz="2700" dirty="0"/>
              <a:t/>
            </a:r>
            <a:br>
              <a:rPr lang="it-IT" sz="2700" dirty="0"/>
            </a:br>
            <a:r>
              <a:rPr lang="it-IT" sz="3600" dirty="0">
                <a:solidFill>
                  <a:prstClr val="black"/>
                </a:solidFill>
              </a:rPr>
              <a:t>Potenziamento della funzione del bilancio di cassa </a:t>
            </a: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
        <p:nvSpPr>
          <p:cNvPr id="2" name="Segnaposto testo 1"/>
          <p:cNvSpPr>
            <a:spLocks noGrp="1"/>
          </p:cNvSpPr>
          <p:nvPr>
            <p:ph type="body" sz="quarter" idx="10"/>
          </p:nvPr>
        </p:nvSpPr>
        <p:spPr>
          <a:xfrm>
            <a:off x="395536" y="1052736"/>
            <a:ext cx="8640960" cy="5328592"/>
          </a:xfrm>
        </p:spPr>
        <p:txBody>
          <a:bodyPr>
            <a:noAutofit/>
          </a:bodyPr>
          <a:lstStyle/>
          <a:p>
            <a:pPr marL="0" indent="0" algn="just">
              <a:buNone/>
            </a:pPr>
            <a:r>
              <a:rPr lang="it-IT" sz="2200" dirty="0" smtClean="0"/>
              <a:t>Il </a:t>
            </a:r>
            <a:r>
              <a:rPr lang="it-IT" sz="2200" b="1" dirty="0" smtClean="0"/>
              <a:t>potenziamento  della funzione del bilancio di cassa </a:t>
            </a:r>
            <a:r>
              <a:rPr lang="it-IT" sz="2200" dirty="0" smtClean="0"/>
              <a:t>discende dall’esigenza di garantire </a:t>
            </a:r>
            <a:r>
              <a:rPr lang="it-IT" sz="2200" dirty="0"/>
              <a:t>una corretta </a:t>
            </a:r>
            <a:r>
              <a:rPr lang="it-IT" sz="2200" u="sng" dirty="0"/>
              <a:t>programmazione dei flussi di </a:t>
            </a:r>
            <a:r>
              <a:rPr lang="it-IT" sz="2200" u="sng" dirty="0" smtClean="0"/>
              <a:t>cassa</a:t>
            </a:r>
            <a:r>
              <a:rPr lang="it-IT" sz="2200" dirty="0"/>
              <a:t>, focalizzare l’attenzione sul momento della </a:t>
            </a:r>
            <a:r>
              <a:rPr lang="it-IT" sz="2200" u="sng" dirty="0"/>
              <a:t>effettiva erogazione delle risorse </a:t>
            </a:r>
            <a:r>
              <a:rPr lang="it-IT" sz="2200" u="sng" dirty="0" smtClean="0"/>
              <a:t>pubbliche </a:t>
            </a:r>
            <a:r>
              <a:rPr lang="it-IT" sz="2200" dirty="0" smtClean="0"/>
              <a:t>e di limitare la </a:t>
            </a:r>
            <a:r>
              <a:rPr lang="it-IT" sz="2200" u="sng" dirty="0" smtClean="0"/>
              <a:t>formazione dei residui passivi</a:t>
            </a:r>
            <a:r>
              <a:rPr lang="it-IT" sz="2200" dirty="0" smtClean="0"/>
              <a:t>.</a:t>
            </a:r>
          </a:p>
          <a:p>
            <a:pPr marL="0" indent="0" algn="just">
              <a:buNone/>
            </a:pPr>
            <a:r>
              <a:rPr lang="it-IT" sz="2200" dirty="0" smtClean="0"/>
              <a:t>Questo dovrebbe avvenire attraverso diversi strumenti:</a:t>
            </a:r>
          </a:p>
          <a:p>
            <a:pPr algn="just">
              <a:buFont typeface="+mj-lt"/>
              <a:buAutoNum type="arabicPeriod"/>
            </a:pPr>
            <a:r>
              <a:rPr lang="it-IT" sz="2200" b="1" u="sng" dirty="0" smtClean="0"/>
              <a:t>Revisione della definizione delle fasi dell’entrata e della spesa:</a:t>
            </a:r>
          </a:p>
          <a:p>
            <a:pPr indent="0" algn="just">
              <a:buNone/>
            </a:pPr>
            <a:r>
              <a:rPr lang="it-IT" sz="2200" b="1" dirty="0" smtClean="0"/>
              <a:t>Impegno</a:t>
            </a:r>
          </a:p>
          <a:p>
            <a:pPr indent="19050" algn="just">
              <a:buNone/>
            </a:pPr>
            <a:r>
              <a:rPr lang="it-IT" sz="2200" dirty="0" smtClean="0"/>
              <a:t>Definizione più rigorosa della nozione di impegno. Previsione dell’obbligo </a:t>
            </a:r>
            <a:r>
              <a:rPr lang="it-IT" sz="2200" dirty="0"/>
              <a:t>dell’adozione del </a:t>
            </a:r>
            <a:r>
              <a:rPr lang="it-IT" sz="2200" b="1" dirty="0">
                <a:solidFill>
                  <a:srgbClr val="FF0000"/>
                </a:solidFill>
              </a:rPr>
              <a:t>cronoprogramma</a:t>
            </a:r>
            <a:r>
              <a:rPr lang="it-IT" sz="2200" dirty="0"/>
              <a:t> dei pagamenti (da predisporre al momento dell’impegno di </a:t>
            </a:r>
            <a:r>
              <a:rPr lang="it-IT" sz="2200" dirty="0" smtClean="0"/>
              <a:t>spesa;</a:t>
            </a:r>
          </a:p>
          <a:p>
            <a:pPr indent="0" algn="just">
              <a:buNone/>
            </a:pPr>
            <a:r>
              <a:rPr lang="it-IT" sz="2200" b="1" dirty="0" smtClean="0"/>
              <a:t>Accertamento</a:t>
            </a:r>
          </a:p>
          <a:p>
            <a:pPr marL="361950" indent="0" algn="just">
              <a:buNone/>
            </a:pPr>
            <a:r>
              <a:rPr lang="it-IT" sz="2200" dirty="0" smtClean="0"/>
              <a:t>Nuovo concetto di </a:t>
            </a:r>
            <a:r>
              <a:rPr lang="it-IT" sz="2200" dirty="0"/>
              <a:t>accertamento che privilegi la fase della riscossione, piuttosto che quella della formazione dell’obbligazione alla corresponsione di una somma verso </a:t>
            </a:r>
            <a:r>
              <a:rPr lang="it-IT" sz="2200" dirty="0" smtClean="0"/>
              <a:t>l’erario;</a:t>
            </a:r>
          </a:p>
        </p:txBody>
      </p:sp>
    </p:spTree>
    <p:extLst>
      <p:ext uri="{BB962C8B-B14F-4D97-AF65-F5344CB8AC3E}">
        <p14:creationId xmlns:p14="http://schemas.microsoft.com/office/powerpoint/2010/main" val="147578125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28625" y="1196752"/>
            <a:ext cx="7959799" cy="5661248"/>
          </a:xfrm>
        </p:spPr>
        <p:txBody>
          <a:bodyPr>
            <a:normAutofit fontScale="92500" lnSpcReduction="20000"/>
          </a:bodyPr>
          <a:lstStyle/>
          <a:p>
            <a:pPr lvl="0" algn="just">
              <a:buFont typeface="+mj-lt"/>
              <a:buAutoNum type="arabicPeriod" startAt="2"/>
            </a:pPr>
            <a:r>
              <a:rPr lang="it-IT" sz="2600" b="1" u="sng" dirty="0">
                <a:solidFill>
                  <a:prstClr val="black"/>
                </a:solidFill>
              </a:rPr>
              <a:t>Revisione della disciplina della perenzione amministrativa </a:t>
            </a:r>
          </a:p>
          <a:p>
            <a:pPr marL="361950" lvl="0" indent="0" algn="just">
              <a:buNone/>
            </a:pPr>
            <a:r>
              <a:rPr lang="it-IT" sz="2600" b="1" dirty="0" smtClean="0">
                <a:solidFill>
                  <a:prstClr val="black"/>
                </a:solidFill>
              </a:rPr>
              <a:t>Parte corrente </a:t>
            </a:r>
            <a:r>
              <a:rPr lang="it-IT" sz="2600" dirty="0" smtClean="0">
                <a:solidFill>
                  <a:prstClr val="black"/>
                </a:solidFill>
              </a:rPr>
              <a:t>– economie; trasferimenti EEPP valutare</a:t>
            </a:r>
          </a:p>
          <a:p>
            <a:pPr marL="361950" lvl="0" indent="0" algn="just">
              <a:buNone/>
            </a:pPr>
            <a:r>
              <a:rPr lang="it-IT" sz="2600" b="1" dirty="0" smtClean="0">
                <a:solidFill>
                  <a:prstClr val="black"/>
                </a:solidFill>
              </a:rPr>
              <a:t>Conto capitale</a:t>
            </a:r>
            <a:r>
              <a:rPr lang="it-IT" sz="2600" dirty="0" smtClean="0">
                <a:solidFill>
                  <a:prstClr val="black"/>
                </a:solidFill>
              </a:rPr>
              <a:t> – possibile eliminazione - Previsione </a:t>
            </a:r>
            <a:r>
              <a:rPr lang="it-IT" sz="2600" dirty="0">
                <a:solidFill>
                  <a:prstClr val="black"/>
                </a:solidFill>
              </a:rPr>
              <a:t>di meccanismi di flessibilità orizzontale che consentano (in particolare per le spese in conto capitale) in sede di predisposizione del DLB la </a:t>
            </a:r>
            <a:r>
              <a:rPr lang="it-IT" sz="2600" dirty="0" err="1">
                <a:solidFill>
                  <a:prstClr val="black"/>
                </a:solidFill>
              </a:rPr>
              <a:t>reiscrizione</a:t>
            </a:r>
            <a:r>
              <a:rPr lang="it-IT" sz="2600" dirty="0">
                <a:solidFill>
                  <a:prstClr val="black"/>
                </a:solidFill>
              </a:rPr>
              <a:t> (rimodulazione) </a:t>
            </a:r>
            <a:r>
              <a:rPr lang="it-IT" sz="2600" dirty="0" smtClean="0">
                <a:solidFill>
                  <a:prstClr val="black"/>
                </a:solidFill>
              </a:rPr>
              <a:t>- fermo restando l’ammontare delle autorizzazioni di spesa - nella </a:t>
            </a:r>
            <a:r>
              <a:rPr lang="it-IT" sz="2600" dirty="0">
                <a:solidFill>
                  <a:prstClr val="black"/>
                </a:solidFill>
              </a:rPr>
              <a:t>competenza degli anni successivi dei residui cancellati in ciascun anno, in relazione alla previsione dei pagamenti contenuta nel cronoprogramma</a:t>
            </a:r>
            <a:r>
              <a:rPr lang="it-IT" sz="2600" dirty="0" smtClean="0">
                <a:solidFill>
                  <a:prstClr val="black"/>
                </a:solidFill>
              </a:rPr>
              <a:t>.</a:t>
            </a:r>
          </a:p>
          <a:p>
            <a:pPr algn="just">
              <a:buFont typeface="+mj-lt"/>
              <a:buAutoNum type="arabicPeriod" startAt="3"/>
            </a:pPr>
            <a:r>
              <a:rPr lang="it-IT" sz="2600" b="1" u="sng" dirty="0" smtClean="0">
                <a:solidFill>
                  <a:prstClr val="black"/>
                </a:solidFill>
              </a:rPr>
              <a:t> </a:t>
            </a:r>
            <a:r>
              <a:rPr lang="it-IT" sz="2600" b="1" u="sng" dirty="0"/>
              <a:t>Raccordo tra le autorizzazioni di cassa del bilancio statale e la gestione di tesoreria:</a:t>
            </a:r>
          </a:p>
          <a:p>
            <a:pPr marL="361950" indent="0" algn="just" defTabSz="354013">
              <a:buNone/>
              <a:tabLst>
                <a:tab pos="361950" algn="l"/>
                <a:tab pos="896938" algn="l"/>
              </a:tabLst>
            </a:pPr>
            <a:r>
              <a:rPr lang="it-IT" sz="2600" dirty="0"/>
              <a:t>Predisposizione di appositi allegati al bilancio che diano conto dei pagamenti di bilancio erogati direttamente al sistema economico e su quelli che sono affluiti su conti di tesoreria, con separata evidenza di quelli intestati ad amministrazioni dello Stato.</a:t>
            </a:r>
          </a:p>
          <a:p>
            <a:pPr marL="457200" indent="-457200" algn="just">
              <a:buFont typeface="+mj-lt"/>
              <a:buAutoNum type="arabicPeriod" startAt="3"/>
            </a:pPr>
            <a:endParaRPr lang="it-IT" sz="2200" b="1" u="sng" dirty="0">
              <a:solidFill>
                <a:prstClr val="black"/>
              </a:solidFill>
            </a:endParaRPr>
          </a:p>
          <a:p>
            <a:endParaRPr lang="it-IT" dirty="0"/>
          </a:p>
        </p:txBody>
      </p:sp>
      <p:sp>
        <p:nvSpPr>
          <p:cNvPr id="4" name="Titolo 3"/>
          <p:cNvSpPr>
            <a:spLocks noGrp="1"/>
          </p:cNvSpPr>
          <p:nvPr>
            <p:ph type="title"/>
          </p:nvPr>
        </p:nvSpPr>
        <p:spPr>
          <a:xfrm>
            <a:off x="323528" y="476673"/>
            <a:ext cx="8515671" cy="504056"/>
          </a:xfrm>
        </p:spPr>
        <p:txBody>
          <a:bodyPr>
            <a:normAutofit fontScale="90000"/>
          </a:bodyPr>
          <a:lstStyle/>
          <a:p>
            <a:r>
              <a:rPr lang="it-IT" sz="3600" dirty="0" smtClean="0">
                <a:solidFill>
                  <a:prstClr val="black"/>
                </a:solidFill>
              </a:rPr>
              <a:t>Potenziamento </a:t>
            </a:r>
            <a:r>
              <a:rPr lang="it-IT" sz="3600" dirty="0">
                <a:solidFill>
                  <a:prstClr val="black"/>
                </a:solidFill>
              </a:rPr>
              <a:t>della funzione del bilancio di cassa </a:t>
            </a: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endParaRPr lang="it-IT" dirty="0"/>
          </a:p>
        </p:txBody>
      </p:sp>
    </p:spTree>
    <p:extLst>
      <p:ext uri="{BB962C8B-B14F-4D97-AF65-F5344CB8AC3E}">
        <p14:creationId xmlns:p14="http://schemas.microsoft.com/office/powerpoint/2010/main" val="1648255123"/>
      </p:ext>
    </p:extLst>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95536" y="0"/>
            <a:ext cx="8568952" cy="836712"/>
          </a:xfrm>
        </p:spPr>
        <p:txBody>
          <a:bodyPr>
            <a:normAutofit fontScale="90000"/>
          </a:bodyPr>
          <a:lstStyle/>
          <a:p>
            <a:pPr>
              <a:spcAft>
                <a:spcPts val="600"/>
              </a:spcAft>
            </a:pPr>
            <a:r>
              <a:rPr lang="it-IT" sz="2700" dirty="0" smtClean="0"/>
              <a:t/>
            </a:r>
            <a:br>
              <a:rPr lang="it-IT" sz="2700" dirty="0" smtClean="0"/>
            </a:br>
            <a:r>
              <a:rPr lang="it-IT" sz="2700" dirty="0"/>
              <a:t/>
            </a:r>
            <a:br>
              <a:rPr lang="it-IT" sz="2700" dirty="0"/>
            </a:br>
            <a:r>
              <a:rPr lang="it-IT" sz="3600" dirty="0">
                <a:solidFill>
                  <a:prstClr val="black"/>
                </a:solidFill>
              </a:rPr>
              <a:t>Potenziamento della funzione del bilancio di cassa</a:t>
            </a:r>
            <a:r>
              <a:rPr lang="it-IT" sz="3600" dirty="0"/>
              <a:t/>
            </a:r>
            <a:br>
              <a:rPr lang="it-IT" sz="3600" dirty="0"/>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
        <p:nvSpPr>
          <p:cNvPr id="2" name="Segnaposto testo 1"/>
          <p:cNvSpPr>
            <a:spLocks noGrp="1"/>
          </p:cNvSpPr>
          <p:nvPr>
            <p:ph type="body" sz="quarter" idx="10"/>
          </p:nvPr>
        </p:nvSpPr>
        <p:spPr>
          <a:xfrm>
            <a:off x="395536" y="1052736"/>
            <a:ext cx="8280920" cy="5805264"/>
          </a:xfrm>
        </p:spPr>
        <p:txBody>
          <a:bodyPr>
            <a:noAutofit/>
          </a:bodyPr>
          <a:lstStyle/>
          <a:p>
            <a:pPr marL="0" lvl="2" indent="0" algn="just">
              <a:lnSpc>
                <a:spcPct val="80000"/>
              </a:lnSpc>
              <a:buNone/>
              <a:defRPr/>
            </a:pPr>
            <a:r>
              <a:rPr lang="it-IT" sz="2200" b="1" dirty="0" smtClean="0">
                <a:ea typeface="Arial Unicode MS" pitchFamily="34" charset="-128"/>
                <a:cs typeface="Arial Unicode MS" pitchFamily="34" charset="-128"/>
              </a:rPr>
              <a:t>4. </a:t>
            </a:r>
            <a:r>
              <a:rPr lang="it-IT" b="1" u="sng" dirty="0" smtClean="0"/>
              <a:t>integrazione risorse </a:t>
            </a:r>
            <a:r>
              <a:rPr lang="it-IT" b="1" u="sng" dirty="0"/>
              <a:t>gestite </a:t>
            </a:r>
            <a:r>
              <a:rPr lang="it-IT" b="1" u="sng" dirty="0" smtClean="0"/>
              <a:t>in </a:t>
            </a:r>
            <a:r>
              <a:rPr lang="it-IT" b="1" u="sng" dirty="0"/>
              <a:t>tesoreria nel    bilancio </a:t>
            </a:r>
            <a:r>
              <a:rPr lang="it-IT" b="1" u="sng" dirty="0" smtClean="0"/>
              <a:t>o </a:t>
            </a:r>
            <a:r>
              <a:rPr lang="it-IT" b="1" u="sng" dirty="0"/>
              <a:t>Stato</a:t>
            </a:r>
            <a:r>
              <a:rPr lang="it-IT" b="1" u="sng" dirty="0" smtClean="0"/>
              <a:t>.</a:t>
            </a:r>
          </a:p>
          <a:p>
            <a:pPr marL="0" lvl="2" indent="0" algn="just">
              <a:lnSpc>
                <a:spcPct val="80000"/>
              </a:lnSpc>
              <a:spcBef>
                <a:spcPts val="0"/>
              </a:spcBef>
              <a:buNone/>
              <a:defRPr/>
            </a:pPr>
            <a:endParaRPr lang="it-IT" b="1" u="sng" dirty="0"/>
          </a:p>
          <a:p>
            <a:pPr algn="just">
              <a:lnSpc>
                <a:spcPct val="80000"/>
              </a:lnSpc>
              <a:defRPr/>
            </a:pPr>
            <a:r>
              <a:rPr lang="it-IT" altLang="it-IT" sz="2400" dirty="0"/>
              <a:t>Il ricorso alla gestione dei fondi in contabilità (art.10 del DPR. 367/1994) è aumentato nel corso degli anni:</a:t>
            </a:r>
          </a:p>
          <a:p>
            <a:pPr algn="just">
              <a:spcBef>
                <a:spcPts val="0"/>
              </a:spcBef>
              <a:defRPr/>
            </a:pPr>
            <a:r>
              <a:rPr lang="it-IT" altLang="it-IT" sz="2200" dirty="0" smtClean="0"/>
              <a:t>al </a:t>
            </a:r>
            <a:r>
              <a:rPr lang="it-IT" altLang="it-IT" sz="2200" dirty="0"/>
              <a:t>31.12.2012 sono </a:t>
            </a:r>
            <a:r>
              <a:rPr lang="it-IT" altLang="it-IT" sz="2200" dirty="0" smtClean="0"/>
              <a:t>2.630 </a:t>
            </a:r>
            <a:r>
              <a:rPr lang="it-IT" altLang="it-IT" sz="2200" dirty="0"/>
              <a:t>le </a:t>
            </a:r>
            <a:r>
              <a:rPr lang="it-IT" altLang="it-IT" sz="2200" dirty="0" smtClean="0"/>
              <a:t>CS, </a:t>
            </a:r>
            <a:r>
              <a:rPr lang="it-IT" altLang="it-IT" sz="2200" dirty="0"/>
              <a:t>con un saldo di circa 25 </a:t>
            </a:r>
            <a:r>
              <a:rPr lang="it-IT" altLang="it-IT" sz="2200" dirty="0" err="1" smtClean="0"/>
              <a:t>mld</a:t>
            </a:r>
            <a:r>
              <a:rPr lang="it-IT" altLang="it-IT" sz="2200" dirty="0" smtClean="0"/>
              <a:t>. </a:t>
            </a:r>
          </a:p>
          <a:p>
            <a:pPr algn="just">
              <a:spcBef>
                <a:spcPts val="0"/>
              </a:spcBef>
              <a:defRPr/>
            </a:pPr>
            <a:r>
              <a:rPr lang="it-IT" altLang="it-IT" sz="2200" dirty="0" smtClean="0"/>
              <a:t>sono </a:t>
            </a:r>
            <a:r>
              <a:rPr lang="it-IT" altLang="it-IT" sz="2200" dirty="0"/>
              <a:t>14 le gestioni fuori bilancio (autorizzate per legge), con un saldo di circa 35 </a:t>
            </a:r>
            <a:r>
              <a:rPr lang="it-IT" altLang="it-IT" sz="2200" dirty="0" err="1" smtClean="0"/>
              <a:t>mld</a:t>
            </a:r>
            <a:r>
              <a:rPr lang="it-IT" altLang="it-IT" sz="2200" dirty="0"/>
              <a:t>.</a:t>
            </a:r>
            <a:endParaRPr lang="it-IT" altLang="it-IT" sz="2200" dirty="0" smtClean="0"/>
          </a:p>
          <a:p>
            <a:pPr algn="just">
              <a:spcBef>
                <a:spcPts val="0"/>
              </a:spcBef>
              <a:defRPr/>
            </a:pPr>
            <a:r>
              <a:rPr lang="it-IT" altLang="it-IT" sz="2200" dirty="0" smtClean="0"/>
              <a:t>sono </a:t>
            </a:r>
            <a:r>
              <a:rPr lang="it-IT" altLang="it-IT" sz="2200" dirty="0"/>
              <a:t>535 i conti speciali intestati allo Stato, con un saldo di circa 2,5 </a:t>
            </a:r>
            <a:r>
              <a:rPr lang="it-IT" altLang="it-IT" sz="2200" dirty="0" err="1"/>
              <a:t>mld</a:t>
            </a:r>
            <a:r>
              <a:rPr lang="it-IT" altLang="it-IT" sz="2200" dirty="0"/>
              <a:t> </a:t>
            </a:r>
          </a:p>
          <a:p>
            <a:pPr marL="0" indent="0" algn="just">
              <a:buNone/>
            </a:pPr>
            <a:endParaRPr lang="it-IT" sz="2200" dirty="0"/>
          </a:p>
        </p:txBody>
      </p:sp>
      <p:pic>
        <p:nvPicPr>
          <p:cNvPr id="3" name="Immagine 2"/>
          <p:cNvPicPr>
            <a:picLocks noChangeAspect="1"/>
          </p:cNvPicPr>
          <p:nvPr/>
        </p:nvPicPr>
        <p:blipFill>
          <a:blip r:embed="rId3"/>
          <a:stretch>
            <a:fillRect/>
          </a:stretch>
        </p:blipFill>
        <p:spPr>
          <a:xfrm>
            <a:off x="1907703" y="3789040"/>
            <a:ext cx="5688633" cy="2955666"/>
          </a:xfrm>
          <a:prstGeom prst="rect">
            <a:avLst/>
          </a:prstGeom>
        </p:spPr>
      </p:pic>
    </p:spTree>
    <p:extLst>
      <p:ext uri="{BB962C8B-B14F-4D97-AF65-F5344CB8AC3E}">
        <p14:creationId xmlns:p14="http://schemas.microsoft.com/office/powerpoint/2010/main" val="363786919"/>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23528" y="-27384"/>
            <a:ext cx="8496944" cy="792088"/>
          </a:xfrm>
        </p:spPr>
        <p:txBody>
          <a:bodyPr>
            <a:normAutofit fontScale="90000"/>
          </a:bodyPr>
          <a:lstStyle/>
          <a:p>
            <a:pPr algn="just">
              <a:spcAft>
                <a:spcPts val="600"/>
              </a:spcAft>
            </a:pPr>
            <a:r>
              <a:rPr lang="it-IT" sz="2700" dirty="0" smtClean="0"/>
              <a:t/>
            </a:r>
            <a:br>
              <a:rPr lang="it-IT" sz="2700" dirty="0" smtClean="0"/>
            </a:br>
            <a:r>
              <a:rPr lang="it-IT" sz="2700" dirty="0"/>
              <a:t/>
            </a:r>
            <a:br>
              <a:rPr lang="it-IT" sz="2700" dirty="0"/>
            </a:br>
            <a:r>
              <a:rPr lang="it-IT" sz="3600" dirty="0">
                <a:solidFill>
                  <a:prstClr val="black"/>
                </a:solidFill>
                <a:latin typeface="+mn-lt"/>
              </a:rPr>
              <a:t>Potenziamento della funzione del bilancio di cassa</a:t>
            </a:r>
            <a:r>
              <a:rPr lang="it-IT" sz="3600" dirty="0"/>
              <a:t/>
            </a:r>
            <a:br>
              <a:rPr lang="it-IT" sz="3600" dirty="0"/>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
        <p:nvSpPr>
          <p:cNvPr id="2" name="Segnaposto testo 1"/>
          <p:cNvSpPr>
            <a:spLocks noGrp="1"/>
          </p:cNvSpPr>
          <p:nvPr>
            <p:ph type="body" sz="quarter" idx="10"/>
          </p:nvPr>
        </p:nvSpPr>
        <p:spPr>
          <a:xfrm>
            <a:off x="395536" y="980728"/>
            <a:ext cx="8280920" cy="5400600"/>
          </a:xfrm>
        </p:spPr>
        <p:txBody>
          <a:bodyPr>
            <a:noAutofit/>
          </a:bodyPr>
          <a:lstStyle/>
          <a:p>
            <a:pPr marL="0" lvl="2" algn="just" eaLnBrk="0" fontAlgn="base" hangingPunct="0">
              <a:spcAft>
                <a:spcPct val="0"/>
              </a:spcAft>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200" dirty="0"/>
              <a:t>P</a:t>
            </a:r>
            <a:r>
              <a:rPr lang="it-IT" sz="2200" dirty="0" smtClean="0"/>
              <a:t>er rendere più stringente il legame tra autorizzazioni </a:t>
            </a:r>
            <a:r>
              <a:rPr lang="it-IT" sz="2200" dirty="0"/>
              <a:t>di cassa del bilancio statale e la gestione di </a:t>
            </a:r>
            <a:r>
              <a:rPr lang="it-IT" sz="2200" dirty="0" smtClean="0"/>
              <a:t>tesoreria si potrebbe, inoltre, prevedere</a:t>
            </a:r>
            <a:r>
              <a:rPr lang="it-IT" sz="2200" kern="0" dirty="0" smtClean="0">
                <a:ea typeface="Arial Unicode MS" pitchFamily="34" charset="-128"/>
                <a:cs typeface="Arial Unicode MS" pitchFamily="34" charset="-128"/>
              </a:rPr>
              <a:t>:</a:t>
            </a:r>
          </a:p>
          <a:p>
            <a:pPr lvl="0" algn="just" eaLnBrk="0" fontAlgn="base" hangingPunct="0">
              <a:spcBef>
                <a:spcPts val="0"/>
              </a:spcBef>
              <a:spcAft>
                <a:spcPts val="600"/>
              </a:spcAft>
              <a:defRPr/>
            </a:pPr>
            <a:r>
              <a:rPr lang="it-IT" altLang="it-IT" sz="2200" b="1" kern="0" dirty="0" smtClean="0">
                <a:ea typeface="ＭＳ Ｐゴシック"/>
              </a:rPr>
              <a:t>graduale </a:t>
            </a:r>
            <a:r>
              <a:rPr lang="it-IT" altLang="it-IT" sz="2200" b="1" kern="0" dirty="0">
                <a:ea typeface="ＭＳ Ｐゴシック"/>
              </a:rPr>
              <a:t>passaggio al regime di contabilità ordinaria dei titoli di pagamento in modalità dematerializzata</a:t>
            </a:r>
            <a:r>
              <a:rPr lang="it-IT" altLang="it-IT" sz="2200" kern="0" dirty="0">
                <a:ea typeface="ＭＳ Ｐゴシック"/>
              </a:rPr>
              <a:t>, anche tramite allacciamento al sistema integrato di contabilità del bilancio (SICOGE</a:t>
            </a:r>
            <a:r>
              <a:rPr lang="it-IT" altLang="it-IT" sz="2200" kern="0" dirty="0" smtClean="0">
                <a:ea typeface="ＭＳ Ｐゴシック"/>
              </a:rPr>
              <a:t>); </a:t>
            </a:r>
          </a:p>
          <a:p>
            <a:pPr lvl="0" algn="just" eaLnBrk="0" fontAlgn="base" hangingPunct="0">
              <a:spcBef>
                <a:spcPts val="0"/>
              </a:spcBef>
              <a:spcAft>
                <a:spcPts val="600"/>
              </a:spcAft>
              <a:defRPr/>
            </a:pPr>
            <a:r>
              <a:rPr lang="it-IT" altLang="it-IT" sz="2200" b="1" kern="0" dirty="0" smtClean="0">
                <a:ea typeface="ＭＳ Ｐゴシック"/>
              </a:rPr>
              <a:t>soppressione delle contabilità speciali e riacquisizione delle giacenze al bilancio dello Stato; informatizzazione CS commissari straordinari</a:t>
            </a:r>
          </a:p>
          <a:p>
            <a:pPr lvl="0" algn="just" eaLnBrk="0" fontAlgn="base" hangingPunct="0">
              <a:spcBef>
                <a:spcPts val="0"/>
              </a:spcBef>
              <a:spcAft>
                <a:spcPts val="600"/>
              </a:spcAft>
              <a:defRPr/>
            </a:pPr>
            <a:r>
              <a:rPr lang="it-IT" altLang="it-IT" sz="2200" b="1" kern="0" dirty="0" smtClean="0">
                <a:ea typeface="ＭＳ Ｐゴシック"/>
              </a:rPr>
              <a:t>previsione </a:t>
            </a:r>
            <a:r>
              <a:rPr lang="it-IT" altLang="it-IT" sz="2200" b="1" kern="0" dirty="0">
                <a:ea typeface="ＭＳ Ｐゴシック"/>
              </a:rPr>
              <a:t>di uno schema classificatorio armonizzato con il bilancio dello Stato per la rendicontazione annuale per le gestioni fuori bilancio</a:t>
            </a:r>
            <a:r>
              <a:rPr lang="it-IT" altLang="it-IT" sz="2200" kern="0" dirty="0">
                <a:ea typeface="ＭＳ Ｐゴシック"/>
              </a:rPr>
              <a:t> escluse dal processo di progressiva </a:t>
            </a:r>
            <a:r>
              <a:rPr lang="it-IT" altLang="it-IT" sz="2200" kern="0" dirty="0" smtClean="0">
                <a:ea typeface="ＭＳ Ｐゴシック"/>
              </a:rPr>
              <a:t>eliminazione.</a:t>
            </a:r>
          </a:p>
          <a:p>
            <a:pPr lvl="0" algn="just" eaLnBrk="0" fontAlgn="base" hangingPunct="0">
              <a:spcBef>
                <a:spcPts val="0"/>
              </a:spcBef>
              <a:spcAft>
                <a:spcPts val="600"/>
              </a:spcAft>
              <a:defRPr/>
            </a:pPr>
            <a:r>
              <a:rPr lang="it-IT" sz="2200" b="1" kern="0" dirty="0" smtClean="0">
                <a:ea typeface="ＭＳ Ｐゴシック"/>
                <a:cs typeface="Arial Unicode MS" pitchFamily="34" charset="-128"/>
              </a:rPr>
              <a:t>Potenziamento SICOGE: </a:t>
            </a:r>
            <a:r>
              <a:rPr lang="it-IT" sz="2200" kern="0" dirty="0" smtClean="0">
                <a:ea typeface="ＭＳ Ｐゴシック"/>
                <a:cs typeface="Arial Unicode MS" pitchFamily="34" charset="-128"/>
              </a:rPr>
              <a:t>SAL (fattura) e collegamento con piano dei pagamenti; coerenza con previsione fabbisogno mensile</a:t>
            </a:r>
            <a:endParaRPr lang="it-IT" sz="2200" kern="0" dirty="0">
              <a:ea typeface="Arial Unicode MS" pitchFamily="34" charset="-128"/>
              <a:cs typeface="Arial Unicode MS" pitchFamily="34" charset="-128"/>
            </a:endParaRPr>
          </a:p>
          <a:p>
            <a:pPr marL="0" indent="0" algn="just">
              <a:buNone/>
            </a:pPr>
            <a:endParaRPr lang="it-IT" sz="2400" dirty="0"/>
          </a:p>
        </p:txBody>
      </p:sp>
    </p:spTree>
    <p:extLst>
      <p:ext uri="{BB962C8B-B14F-4D97-AF65-F5344CB8AC3E}">
        <p14:creationId xmlns:p14="http://schemas.microsoft.com/office/powerpoint/2010/main" val="1518147693"/>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95536" y="0"/>
            <a:ext cx="8229600" cy="706090"/>
          </a:xfrm>
        </p:spPr>
        <p:txBody>
          <a:bodyPr>
            <a:normAutofit fontScale="90000"/>
          </a:bodyPr>
          <a:lstStyle/>
          <a:p>
            <a:pPr>
              <a:spcAft>
                <a:spcPts val="600"/>
              </a:spcAft>
            </a:pPr>
            <a:r>
              <a:rPr lang="it-IT" sz="2700" dirty="0" smtClean="0"/>
              <a:t/>
            </a:r>
            <a:br>
              <a:rPr lang="it-IT" sz="2700" dirty="0" smtClean="0"/>
            </a:br>
            <a:r>
              <a:rPr lang="it-IT" sz="2700" dirty="0"/>
              <a:t/>
            </a:r>
            <a:br>
              <a:rPr lang="it-IT" sz="2700" dirty="0"/>
            </a:br>
            <a:r>
              <a:rPr lang="it-IT" sz="3600" dirty="0" smtClean="0">
                <a:solidFill>
                  <a:prstClr val="black"/>
                </a:solidFill>
              </a:rPr>
              <a:t>La contabilità economico patrimoniale</a:t>
            </a:r>
            <a:r>
              <a:rPr lang="it-IT" sz="3600" dirty="0"/>
              <a:t/>
            </a:r>
            <a:br>
              <a:rPr lang="it-IT" sz="3600" dirty="0"/>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
        <p:nvSpPr>
          <p:cNvPr id="2" name="Segnaposto testo 1"/>
          <p:cNvSpPr>
            <a:spLocks noGrp="1"/>
          </p:cNvSpPr>
          <p:nvPr>
            <p:ph type="body" sz="quarter" idx="10"/>
          </p:nvPr>
        </p:nvSpPr>
        <p:spPr>
          <a:xfrm>
            <a:off x="395536" y="764704"/>
            <a:ext cx="8352928" cy="6264696"/>
          </a:xfrm>
        </p:spPr>
        <p:txBody>
          <a:bodyPr>
            <a:normAutofit/>
          </a:bodyPr>
          <a:lstStyle/>
          <a:p>
            <a:pPr algn="just">
              <a:buFont typeface="Wingdings" panose="05000000000000000000" pitchFamily="2" charset="2"/>
              <a:buChar char="ü"/>
            </a:pPr>
            <a:endParaRPr lang="it-IT" sz="1800" b="1" u="sng" dirty="0" smtClean="0"/>
          </a:p>
          <a:p>
            <a:pPr marL="0" lvl="0" indent="0" algn="just">
              <a:buNone/>
            </a:pPr>
            <a:r>
              <a:rPr lang="it-IT" sz="2400" dirty="0" smtClean="0"/>
              <a:t>La legge 196 prevede l’affiancamento</a:t>
            </a:r>
            <a:r>
              <a:rPr lang="it-IT" sz="2400" dirty="0"/>
              <a:t>, a fini conoscitivi, di un sistema di contabilità economico-patrimoniale (c.d. contabilità integrata) al sistema di contabilità finanziaria delle amministrazioni centrali dello Stato. </a:t>
            </a:r>
            <a:r>
              <a:rPr lang="it-IT" sz="2400" b="1" dirty="0"/>
              <a:t>Il sistema di rilevazione economico-patrimoniale non sarà “derivato” da quello di contabilità finanziaria, ma seguirà principi contabili propri in una prospettiva </a:t>
            </a:r>
            <a:r>
              <a:rPr lang="it-IT" sz="2400" b="1" dirty="0" smtClean="0"/>
              <a:t>dinamica (OIC, IPSAS).</a:t>
            </a:r>
            <a:endParaRPr lang="it-IT" sz="2400" b="1" dirty="0"/>
          </a:p>
          <a:p>
            <a:pPr marL="0" lvl="0" indent="0" algn="just">
              <a:buNone/>
            </a:pPr>
            <a:r>
              <a:rPr lang="it-IT" sz="2400" b="1" dirty="0"/>
              <a:t>L’adozione della contabilità economico-patrimoniale sarà quindi obbligatoria per tutti i Ministeri</a:t>
            </a:r>
            <a:r>
              <a:rPr lang="it-IT" sz="2400" dirty="0"/>
              <a:t>. Ogni fatto gestionale dovrà essere analizzato nel momento in cui si verifica e correttamente e tempestivamente registrato in contabilità economica e/o finanziaria. </a:t>
            </a:r>
            <a:endParaRPr lang="it-IT" sz="2400" dirty="0" smtClean="0"/>
          </a:p>
          <a:p>
            <a:pPr marL="0" lvl="0" indent="0" algn="just">
              <a:buNone/>
            </a:pPr>
            <a:r>
              <a:rPr lang="it-IT" sz="2400" dirty="0" smtClean="0"/>
              <a:t>In </a:t>
            </a:r>
            <a:r>
              <a:rPr lang="it-IT" sz="2400" dirty="0"/>
              <a:t>questo gli </a:t>
            </a:r>
            <a:r>
              <a:rPr lang="it-IT" sz="2400" dirty="0" smtClean="0"/>
              <a:t>UCB </a:t>
            </a:r>
            <a:r>
              <a:rPr lang="it-IT" sz="2400" dirty="0"/>
              <a:t>dovranno avere un </a:t>
            </a:r>
            <a:r>
              <a:rPr lang="it-IT" sz="2400" b="1" dirty="0"/>
              <a:t>ruolo significativo di monitoraggio e </a:t>
            </a:r>
            <a:r>
              <a:rPr lang="it-IT" sz="2400" b="1" dirty="0" smtClean="0"/>
              <a:t>controllo delle registrazioni</a:t>
            </a:r>
            <a:r>
              <a:rPr lang="it-IT" sz="2400" dirty="0" smtClean="0"/>
              <a:t>.</a:t>
            </a:r>
            <a:endParaRPr lang="it-IT" sz="2400" dirty="0"/>
          </a:p>
          <a:p>
            <a:pPr marL="0" lvl="0" indent="0" algn="just">
              <a:buNone/>
            </a:pPr>
            <a:endParaRPr lang="it-IT" sz="2600" b="1" u="sng" dirty="0" smtClean="0"/>
          </a:p>
        </p:txBody>
      </p:sp>
    </p:spTree>
    <p:extLst>
      <p:ext uri="{BB962C8B-B14F-4D97-AF65-F5344CB8AC3E}">
        <p14:creationId xmlns:p14="http://schemas.microsoft.com/office/powerpoint/2010/main" val="107333016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95536" y="0"/>
            <a:ext cx="8229600" cy="706090"/>
          </a:xfrm>
        </p:spPr>
        <p:txBody>
          <a:bodyPr>
            <a:normAutofit fontScale="90000"/>
          </a:bodyPr>
          <a:lstStyle/>
          <a:p>
            <a:pPr>
              <a:spcAft>
                <a:spcPts val="600"/>
              </a:spcAft>
            </a:pPr>
            <a:r>
              <a:rPr lang="it-IT" sz="2700" dirty="0" smtClean="0"/>
              <a:t/>
            </a:r>
            <a:br>
              <a:rPr lang="it-IT" sz="2700" dirty="0" smtClean="0"/>
            </a:br>
            <a:r>
              <a:rPr lang="it-IT" sz="2700" dirty="0"/>
              <a:t/>
            </a:r>
            <a:br>
              <a:rPr lang="it-IT" sz="2700" dirty="0"/>
            </a:br>
            <a:r>
              <a:rPr lang="it-IT" sz="3600" dirty="0">
                <a:solidFill>
                  <a:prstClr val="black"/>
                </a:solidFill>
              </a:rPr>
              <a:t>La</a:t>
            </a:r>
            <a:r>
              <a:rPr lang="it-IT" sz="2700" dirty="0" smtClean="0"/>
              <a:t> </a:t>
            </a:r>
            <a:r>
              <a:rPr lang="it-IT" sz="3600" dirty="0">
                <a:solidFill>
                  <a:prstClr val="black"/>
                </a:solidFill>
              </a:rPr>
              <a:t>s</a:t>
            </a:r>
            <a:r>
              <a:rPr lang="it-IT" sz="3600" dirty="0" smtClean="0">
                <a:solidFill>
                  <a:prstClr val="black"/>
                </a:solidFill>
              </a:rPr>
              <a:t>truttura del bilancio</a:t>
            </a:r>
            <a:r>
              <a:rPr lang="it-IT" sz="3600" dirty="0"/>
              <a:t/>
            </a:r>
            <a:br>
              <a:rPr lang="it-IT" sz="3600" dirty="0"/>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
        <p:nvSpPr>
          <p:cNvPr id="2" name="Segnaposto testo 1"/>
          <p:cNvSpPr>
            <a:spLocks noGrp="1"/>
          </p:cNvSpPr>
          <p:nvPr>
            <p:ph type="body" sz="quarter" idx="10"/>
          </p:nvPr>
        </p:nvSpPr>
        <p:spPr>
          <a:xfrm>
            <a:off x="251520" y="980728"/>
            <a:ext cx="8568952" cy="6840760"/>
          </a:xfrm>
        </p:spPr>
        <p:txBody>
          <a:bodyPr>
            <a:noAutofit/>
          </a:bodyPr>
          <a:lstStyle/>
          <a:p>
            <a:pPr marL="0" lvl="0" indent="0" algn="just">
              <a:buNone/>
            </a:pPr>
            <a:r>
              <a:rPr lang="it-IT" sz="2200" b="1" dirty="0" smtClean="0">
                <a:solidFill>
                  <a:prstClr val="black"/>
                </a:solidFill>
              </a:rPr>
              <a:t>Struttura del bilancio</a:t>
            </a:r>
            <a:r>
              <a:rPr lang="it-IT" sz="2200" dirty="0" smtClean="0">
                <a:solidFill>
                  <a:prstClr val="black"/>
                </a:solidFill>
              </a:rPr>
              <a:t>: è confermata l’attuale classificazione. </a:t>
            </a:r>
          </a:p>
          <a:p>
            <a:pPr marL="625475" lvl="0" indent="-357188" algn="just">
              <a:buFont typeface="Wingdings" pitchFamily="2" charset="2"/>
              <a:buChar char="Ø"/>
            </a:pPr>
            <a:r>
              <a:rPr lang="it-IT" sz="2200" dirty="0" smtClean="0">
                <a:solidFill>
                  <a:prstClr val="black"/>
                </a:solidFill>
              </a:rPr>
              <a:t>Titoli, entrate ricorrenti e non ricorrenti e tipologie </a:t>
            </a:r>
            <a:r>
              <a:rPr lang="it-IT" sz="2200" b="1" dirty="0" smtClean="0">
                <a:solidFill>
                  <a:prstClr val="black"/>
                </a:solidFill>
              </a:rPr>
              <a:t>per le entrate</a:t>
            </a:r>
          </a:p>
          <a:p>
            <a:pPr marL="625475" lvl="0" indent="-357188" algn="just">
              <a:buFont typeface="Wingdings" pitchFamily="2" charset="2"/>
              <a:buChar char="Ø"/>
            </a:pPr>
            <a:r>
              <a:rPr lang="it-IT" sz="2200" dirty="0" smtClean="0">
                <a:solidFill>
                  <a:prstClr val="black"/>
                </a:solidFill>
              </a:rPr>
              <a:t>Missioni e programmi </a:t>
            </a:r>
            <a:r>
              <a:rPr lang="it-IT" sz="2200" b="1" dirty="0" smtClean="0">
                <a:solidFill>
                  <a:prstClr val="black"/>
                </a:solidFill>
              </a:rPr>
              <a:t>per la spesa</a:t>
            </a:r>
            <a:r>
              <a:rPr lang="it-IT" sz="2200" dirty="0" smtClean="0">
                <a:solidFill>
                  <a:prstClr val="black"/>
                </a:solidFill>
              </a:rPr>
              <a:t>. </a:t>
            </a:r>
            <a:endParaRPr lang="it-IT" sz="2200" b="1" dirty="0" smtClean="0">
              <a:solidFill>
                <a:prstClr val="black"/>
              </a:solidFill>
            </a:endParaRPr>
          </a:p>
          <a:p>
            <a:pPr algn="just">
              <a:buFont typeface="Wingdings" panose="05000000000000000000" pitchFamily="2" charset="2"/>
              <a:buChar char="ü"/>
            </a:pPr>
            <a:r>
              <a:rPr lang="it-IT" sz="2200" b="1" u="sng" dirty="0" smtClean="0"/>
              <a:t>Revisione delle missioni</a:t>
            </a:r>
          </a:p>
          <a:p>
            <a:pPr marL="361950" indent="0" algn="just">
              <a:buNone/>
            </a:pPr>
            <a:r>
              <a:rPr lang="it-IT" sz="2200" dirty="0" smtClean="0"/>
              <a:t>La revisione delle missioni di spesa dovrà avvenire nell’ottica di meglio individuare le funzioni principali e gli obiettivi perseguiti con la spesa pubblica, delineando un’opportuna correlazione tra missioni e Ministeri; «svuotamento» bilancio MEF da programmi «atipici».</a:t>
            </a:r>
          </a:p>
          <a:p>
            <a:pPr algn="just">
              <a:buFont typeface="Wingdings" panose="05000000000000000000" pitchFamily="2" charset="2"/>
              <a:buChar char="ü"/>
            </a:pPr>
            <a:r>
              <a:rPr lang="it-IT" sz="2200" b="1" u="sng" dirty="0" smtClean="0"/>
              <a:t>Introduzione delle azioni</a:t>
            </a:r>
          </a:p>
          <a:p>
            <a:pPr marL="647700" indent="-285750" algn="just"/>
            <a:r>
              <a:rPr lang="it-IT" sz="2200" dirty="0" smtClean="0"/>
              <a:t>L’introduzione delle azioni, come ulteriore articolazione dei programmi, mira a rafforzare l’evidenziazione in bilancio delle finalità dell’intervento pubblico. Esse dovrebbero essere costruite con riferimento alla destinazione della spesa, nell’ambito del contenuto dei relativi programmi, avendo riguardo alle attività svolte e agli output/servizi erogati; Incrocio con </a:t>
            </a:r>
            <a:r>
              <a:rPr lang="it-IT" sz="2200" dirty="0" err="1" smtClean="0"/>
              <a:t>PdC</a:t>
            </a:r>
            <a:r>
              <a:rPr lang="it-IT" sz="2200" dirty="0" smtClean="0"/>
              <a:t>.</a:t>
            </a:r>
          </a:p>
        </p:txBody>
      </p:sp>
    </p:spTree>
    <p:extLst>
      <p:ext uri="{BB962C8B-B14F-4D97-AF65-F5344CB8AC3E}">
        <p14:creationId xmlns:p14="http://schemas.microsoft.com/office/powerpoint/2010/main" val="2165483483"/>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95536" y="0"/>
            <a:ext cx="8229600" cy="706090"/>
          </a:xfrm>
        </p:spPr>
        <p:txBody>
          <a:bodyPr>
            <a:normAutofit fontScale="90000"/>
          </a:bodyPr>
          <a:lstStyle/>
          <a:p>
            <a:pPr>
              <a:spcAft>
                <a:spcPts val="600"/>
              </a:spcAft>
            </a:pPr>
            <a:r>
              <a:rPr lang="it-IT" sz="2700" dirty="0" smtClean="0"/>
              <a:t/>
            </a:r>
            <a:br>
              <a:rPr lang="it-IT" sz="2700" dirty="0" smtClean="0"/>
            </a:br>
            <a:r>
              <a:rPr lang="it-IT" sz="2700" dirty="0"/>
              <a:t/>
            </a:r>
            <a:br>
              <a:rPr lang="it-IT" sz="2700" dirty="0"/>
            </a:br>
            <a:r>
              <a:rPr lang="it-IT" sz="3600" dirty="0" smtClean="0"/>
              <a:t>La</a:t>
            </a:r>
            <a:r>
              <a:rPr lang="it-IT" sz="2700" dirty="0" smtClean="0"/>
              <a:t> </a:t>
            </a:r>
            <a:r>
              <a:rPr lang="it-IT" sz="3600" dirty="0" smtClean="0">
                <a:solidFill>
                  <a:prstClr val="black"/>
                </a:solidFill>
              </a:rPr>
              <a:t>struttura del bilancio</a:t>
            </a:r>
            <a:r>
              <a:rPr lang="it-IT" sz="3600" dirty="0" smtClean="0"/>
              <a:t/>
            </a:r>
            <a:br>
              <a:rPr lang="it-IT" sz="3600" dirty="0" smtClean="0"/>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
        <p:nvSpPr>
          <p:cNvPr id="2" name="Segnaposto testo 1"/>
          <p:cNvSpPr>
            <a:spLocks noGrp="1"/>
          </p:cNvSpPr>
          <p:nvPr>
            <p:ph type="body" sz="quarter" idx="10"/>
          </p:nvPr>
        </p:nvSpPr>
        <p:spPr>
          <a:xfrm>
            <a:off x="395536" y="1169368"/>
            <a:ext cx="8640960" cy="5688632"/>
          </a:xfrm>
        </p:spPr>
        <p:txBody>
          <a:bodyPr>
            <a:noAutofit/>
          </a:bodyPr>
          <a:lstStyle/>
          <a:p>
            <a:pPr marL="647700" indent="-285750" algn="just"/>
            <a:endParaRPr lang="it-IT" sz="2200" dirty="0" smtClean="0"/>
          </a:p>
          <a:p>
            <a:pPr marL="647700" indent="-285750" algn="just"/>
            <a:r>
              <a:rPr lang="it-IT" sz="2400" dirty="0" smtClean="0"/>
              <a:t>In </a:t>
            </a:r>
            <a:r>
              <a:rPr lang="it-IT" sz="2400" dirty="0"/>
              <a:t>prospettiva le azioni </a:t>
            </a:r>
            <a:r>
              <a:rPr lang="it-IT" sz="2400" b="1" dirty="0"/>
              <a:t>potranno costituire le unità gestionali del bilancio sostituendo gli attuali capitoli</a:t>
            </a:r>
            <a:r>
              <a:rPr lang="it-IT" sz="2400" dirty="0"/>
              <a:t>. Questo consentirebbe di ampliare gli attuali margini di flessibilità a disposizione delle amministrazioni. </a:t>
            </a:r>
            <a:endParaRPr lang="it-IT" sz="2400" dirty="0" smtClean="0"/>
          </a:p>
          <a:p>
            <a:pPr marL="647700" indent="-285750" algn="just"/>
            <a:endParaRPr lang="it-IT" sz="2400" dirty="0"/>
          </a:p>
          <a:p>
            <a:pPr marL="647700" indent="-285750" algn="just"/>
            <a:r>
              <a:rPr lang="it-IT" sz="2400" dirty="0"/>
              <a:t>L’introduzione delle azioni e la possibile sostituzione nel tempo degli attuali capitoli avrà rilevanti riflessi sui sistemi </a:t>
            </a:r>
            <a:r>
              <a:rPr lang="it-IT" sz="2400" dirty="0" smtClean="0"/>
              <a:t>gestionali di molte istituzioni (</a:t>
            </a:r>
            <a:r>
              <a:rPr lang="it-IT" sz="2400" dirty="0" err="1" smtClean="0"/>
              <a:t>CdC</a:t>
            </a:r>
            <a:r>
              <a:rPr lang="it-IT" sz="2400" dirty="0" smtClean="0"/>
              <a:t>, BKI).</a:t>
            </a:r>
          </a:p>
        </p:txBody>
      </p:sp>
    </p:spTree>
    <p:extLst>
      <p:ext uri="{BB962C8B-B14F-4D97-AF65-F5344CB8AC3E}">
        <p14:creationId xmlns:p14="http://schemas.microsoft.com/office/powerpoint/2010/main" val="1159074524"/>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95536" y="0"/>
            <a:ext cx="8229600" cy="706090"/>
          </a:xfrm>
        </p:spPr>
        <p:txBody>
          <a:bodyPr>
            <a:normAutofit fontScale="90000"/>
          </a:bodyPr>
          <a:lstStyle/>
          <a:p>
            <a:pPr>
              <a:spcAft>
                <a:spcPts val="600"/>
              </a:spcAft>
            </a:pPr>
            <a:r>
              <a:rPr lang="it-IT" sz="2700" dirty="0" smtClean="0"/>
              <a:t/>
            </a:r>
            <a:br>
              <a:rPr lang="it-IT" sz="2700" dirty="0" smtClean="0"/>
            </a:br>
            <a:r>
              <a:rPr lang="it-IT" sz="2700" dirty="0"/>
              <a:t/>
            </a:r>
            <a:br>
              <a:rPr lang="it-IT" sz="2700" dirty="0"/>
            </a:br>
            <a:r>
              <a:rPr lang="it-IT" sz="3600" dirty="0" smtClean="0"/>
              <a:t>La</a:t>
            </a:r>
            <a:r>
              <a:rPr lang="it-IT" sz="2700" dirty="0" smtClean="0"/>
              <a:t> </a:t>
            </a:r>
            <a:r>
              <a:rPr lang="it-IT" sz="3600" dirty="0" smtClean="0">
                <a:solidFill>
                  <a:prstClr val="black"/>
                </a:solidFill>
              </a:rPr>
              <a:t>struttura del bilancio</a:t>
            </a:r>
            <a:r>
              <a:rPr lang="it-IT" sz="3600" dirty="0" smtClean="0"/>
              <a:t/>
            </a:r>
            <a:br>
              <a:rPr lang="it-IT" sz="3600" dirty="0" smtClean="0"/>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
        <p:nvSpPr>
          <p:cNvPr id="2" name="Segnaposto testo 1"/>
          <p:cNvSpPr>
            <a:spLocks noGrp="1"/>
          </p:cNvSpPr>
          <p:nvPr>
            <p:ph type="body" sz="quarter" idx="10"/>
          </p:nvPr>
        </p:nvSpPr>
        <p:spPr>
          <a:xfrm>
            <a:off x="395536" y="1052736"/>
            <a:ext cx="8640960" cy="5805264"/>
          </a:xfrm>
        </p:spPr>
        <p:txBody>
          <a:bodyPr>
            <a:noAutofit/>
          </a:bodyPr>
          <a:lstStyle/>
          <a:p>
            <a:pPr marL="647700" indent="-285750" algn="just"/>
            <a:r>
              <a:rPr lang="it-IT" sz="2200" dirty="0" smtClean="0"/>
              <a:t>Un esempio di bilancio articolato per azioni è stato prodotto per la LB2014, valorizzando e proseguendo l’attività condotta nel 2013 dai NAVS. È </a:t>
            </a:r>
            <a:r>
              <a:rPr lang="it-IT" sz="2200" dirty="0"/>
              <a:t>in corso di predisposizione la LB2015 per azioni</a:t>
            </a:r>
          </a:p>
          <a:p>
            <a:pPr marL="647700" indent="-285750" algn="just"/>
            <a:r>
              <a:rPr lang="it-IT" sz="2200" dirty="0" smtClean="0"/>
              <a:t>LB2014 per azioni: a </a:t>
            </a:r>
            <a:r>
              <a:rPr lang="it-IT" sz="2200" dirty="0"/>
              <a:t>fronte dei 2.680 capitoli di spesa attivi all’inizio dell’anno finanziario (</a:t>
            </a:r>
            <a:r>
              <a:rPr lang="it-IT" sz="2200" dirty="0" smtClean="0"/>
              <a:t>1/1/2014</a:t>
            </a:r>
            <a:r>
              <a:rPr lang="it-IT" sz="2200" dirty="0"/>
              <a:t>), le azioni individuate sono 713</a:t>
            </a:r>
            <a:r>
              <a:rPr lang="it-IT" sz="2200" dirty="0" smtClean="0"/>
              <a:t>.</a:t>
            </a:r>
          </a:p>
          <a:p>
            <a:pPr marL="647700" indent="-285750" algn="just"/>
            <a:r>
              <a:rPr lang="it-IT" sz="2200" dirty="0" smtClean="0"/>
              <a:t>Prospetti di bilancio per azioni: es. MIUR [</a:t>
            </a:r>
            <a:r>
              <a:rPr lang="it-IT" sz="2200" dirty="0" smtClean="0">
                <a:solidFill>
                  <a:srgbClr val="FF0000"/>
                </a:solidFill>
              </a:rPr>
              <a:t>link al documento pdf</a:t>
            </a:r>
            <a:r>
              <a:rPr lang="it-IT" sz="2200" dirty="0" smtClean="0"/>
              <a:t>]</a:t>
            </a:r>
            <a:endParaRPr lang="it-IT" sz="1800" dirty="0"/>
          </a:p>
          <a:p>
            <a:pPr marL="647700" indent="-285750" algn="just"/>
            <a:endParaRPr lang="it-IT" sz="2200" dirty="0" smtClean="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7" y="3867190"/>
            <a:ext cx="6984777" cy="29461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1" y="3368086"/>
            <a:ext cx="7056783" cy="7055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953597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95536" y="0"/>
            <a:ext cx="8229600" cy="706090"/>
          </a:xfrm>
        </p:spPr>
        <p:txBody>
          <a:bodyPr>
            <a:normAutofit fontScale="90000"/>
          </a:bodyPr>
          <a:lstStyle/>
          <a:p>
            <a:pPr>
              <a:spcAft>
                <a:spcPts val="600"/>
              </a:spcAft>
            </a:pPr>
            <a:r>
              <a:rPr lang="it-IT" sz="2700" dirty="0" smtClean="0"/>
              <a:t/>
            </a:r>
            <a:br>
              <a:rPr lang="it-IT" sz="2700" dirty="0" smtClean="0"/>
            </a:br>
            <a:r>
              <a:rPr lang="it-IT" sz="2700" dirty="0"/>
              <a:t/>
            </a:r>
            <a:br>
              <a:rPr lang="it-IT" sz="2700" dirty="0"/>
            </a:br>
            <a:r>
              <a:rPr lang="it-IT" sz="3600" dirty="0" smtClean="0"/>
              <a:t>La</a:t>
            </a:r>
            <a:r>
              <a:rPr lang="it-IT" sz="2700" dirty="0" smtClean="0"/>
              <a:t> </a:t>
            </a:r>
            <a:r>
              <a:rPr lang="it-IT" sz="3600" dirty="0" smtClean="0">
                <a:solidFill>
                  <a:prstClr val="black"/>
                </a:solidFill>
              </a:rPr>
              <a:t>struttura del bilancio</a:t>
            </a:r>
            <a:r>
              <a:rPr lang="it-IT" sz="3600" dirty="0" smtClean="0"/>
              <a:t/>
            </a:r>
            <a:br>
              <a:rPr lang="it-IT" sz="3600" dirty="0" smtClean="0"/>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
        <p:nvSpPr>
          <p:cNvPr id="2" name="Segnaposto testo 1"/>
          <p:cNvSpPr>
            <a:spLocks noGrp="1"/>
          </p:cNvSpPr>
          <p:nvPr>
            <p:ph type="body" sz="quarter" idx="10"/>
          </p:nvPr>
        </p:nvSpPr>
        <p:spPr>
          <a:xfrm>
            <a:off x="395536" y="1169368"/>
            <a:ext cx="8640960" cy="5688632"/>
          </a:xfrm>
        </p:spPr>
        <p:txBody>
          <a:bodyPr>
            <a:noAutofit/>
          </a:bodyPr>
          <a:lstStyle/>
          <a:p>
            <a:pPr marL="647700" indent="-285750" algn="just"/>
            <a:r>
              <a:rPr lang="it-IT" sz="2200" dirty="0" smtClean="0"/>
              <a:t>Incrocio con il piano dei conti: es MIUR LB2014 per azioni</a:t>
            </a:r>
            <a:endParaRPr lang="it-IT" sz="22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175" y="1688926"/>
            <a:ext cx="7867650" cy="5124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012780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fontScale="90000"/>
          </a:bodyPr>
          <a:lstStyle/>
          <a:p>
            <a:pPr>
              <a:spcAft>
                <a:spcPts val="600"/>
              </a:spcAft>
            </a:pPr>
            <a:r>
              <a:rPr lang="it-IT" sz="3600" dirty="0" smtClean="0"/>
              <a:t>Indice argomenti</a:t>
            </a:r>
            <a:r>
              <a:rPr lang="it-IT" sz="1800" dirty="0">
                <a:solidFill>
                  <a:srgbClr val="072E67"/>
                </a:solidFill>
                <a:effectLst>
                  <a:outerShdw blurRad="38100" dist="38100" dir="2700000" algn="tl">
                    <a:srgbClr val="000000">
                      <a:alpha val="43137"/>
                    </a:srgbClr>
                  </a:outerShdw>
                </a:effectLst>
                <a:latin typeface="Times New Roman" pitchFamily="18" charset="0"/>
              </a:rPr>
              <a:t/>
            </a:r>
            <a:br>
              <a:rPr lang="it-IT" sz="1800" dirty="0">
                <a:solidFill>
                  <a:srgbClr val="072E67"/>
                </a:solidFill>
                <a:effectLst>
                  <a:outerShdw blurRad="38100" dist="38100" dir="2700000" algn="tl">
                    <a:srgbClr val="000000">
                      <a:alpha val="43137"/>
                    </a:srgbClr>
                  </a:outerShdw>
                </a:effectLst>
                <a:latin typeface="Times New Roman" pitchFamily="18" charset="0"/>
              </a:rPr>
            </a:br>
            <a:r>
              <a:rPr lang="it-IT" sz="1800" dirty="0" smtClean="0">
                <a:solidFill>
                  <a:srgbClr val="C00000"/>
                </a:solidFill>
                <a:effectLst>
                  <a:outerShdw blurRad="38100" dist="38100" dir="2700000" algn="tl">
                    <a:srgbClr val="000000">
                      <a:alpha val="43137"/>
                    </a:srgbClr>
                  </a:outerShdw>
                </a:effectLst>
                <a:latin typeface="Times New Roman" pitchFamily="18" charset="0"/>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latin typeface="Times New Roman" pitchFamily="18" charset="0"/>
              </a:rPr>
              <a:t/>
            </a:r>
            <a:br>
              <a:rPr lang="it-IT" sz="1800" b="1" dirty="0" smtClean="0">
                <a:solidFill>
                  <a:srgbClr val="C00000"/>
                </a:solidFill>
                <a:effectLst>
                  <a:outerShdw blurRad="38100" dist="38100" dir="2700000" algn="tl">
                    <a:srgbClr val="000000">
                      <a:alpha val="43137"/>
                    </a:srgbClr>
                  </a:outerShdw>
                </a:effectLst>
                <a:latin typeface="Times New Roman" pitchFamily="18" charset="0"/>
              </a:rPr>
            </a:br>
            <a:endParaRPr lang="it-IT" sz="1800" dirty="0">
              <a:solidFill>
                <a:srgbClr val="C00000"/>
              </a:solidFill>
            </a:endParaRPr>
          </a:p>
        </p:txBody>
      </p:sp>
      <p:sp>
        <p:nvSpPr>
          <p:cNvPr id="3" name="Segnaposto contenuto 2"/>
          <p:cNvSpPr>
            <a:spLocks noGrp="1"/>
          </p:cNvSpPr>
          <p:nvPr>
            <p:ph idx="1"/>
          </p:nvPr>
        </p:nvSpPr>
        <p:spPr>
          <a:xfrm>
            <a:off x="467544" y="1628800"/>
            <a:ext cx="8229600" cy="4525963"/>
          </a:xfrm>
        </p:spPr>
        <p:txBody>
          <a:bodyPr/>
          <a:lstStyle/>
          <a:p>
            <a:pPr>
              <a:buNone/>
            </a:pPr>
            <a:endParaRPr lang="it-IT" sz="1800" dirty="0" smtClean="0">
              <a:solidFill>
                <a:schemeClr val="tx2">
                  <a:lumMod val="75000"/>
                </a:schemeClr>
              </a:solidFill>
            </a:endParaRPr>
          </a:p>
          <a:p>
            <a:pPr>
              <a:buNone/>
            </a:pPr>
            <a:endParaRPr lang="it-IT" sz="1800" dirty="0" smtClean="0">
              <a:solidFill>
                <a:schemeClr val="tx2">
                  <a:lumMod val="75000"/>
                </a:schemeClr>
              </a:solidFill>
            </a:endParaRPr>
          </a:p>
          <a:p>
            <a:pPr>
              <a:buNone/>
            </a:pPr>
            <a:endParaRPr lang="it-IT" sz="1800" dirty="0" smtClean="0">
              <a:solidFill>
                <a:schemeClr val="tx2">
                  <a:lumMod val="75000"/>
                </a:schemeClr>
              </a:solidFill>
            </a:endParaRPr>
          </a:p>
        </p:txBody>
      </p:sp>
      <p:sp>
        <p:nvSpPr>
          <p:cNvPr id="6" name="Rettangolo 5"/>
          <p:cNvSpPr/>
          <p:nvPr/>
        </p:nvSpPr>
        <p:spPr>
          <a:xfrm>
            <a:off x="395536" y="908720"/>
            <a:ext cx="8496943" cy="7263527"/>
          </a:xfrm>
          <a:prstGeom prst="rect">
            <a:avLst/>
          </a:prstGeom>
        </p:spPr>
        <p:txBody>
          <a:bodyPr wrap="square">
            <a:spAutoFit/>
          </a:bodyPr>
          <a:lstStyle/>
          <a:p>
            <a:pPr lvl="0" algn="just"/>
            <a:r>
              <a:rPr lang="it-IT" sz="3200" b="1" dirty="0" smtClean="0"/>
              <a:t>3. la Struttura del Bilancio: la revisione delle unità elementari del bilancio</a:t>
            </a:r>
          </a:p>
          <a:p>
            <a:pPr marL="457200" lvl="0" indent="-457200" algn="just">
              <a:buFont typeface="Arial" panose="020B0604020202020204" pitchFamily="34" charset="0"/>
              <a:buChar char="•"/>
            </a:pPr>
            <a:r>
              <a:rPr lang="it-IT" sz="3200" dirty="0" smtClean="0"/>
              <a:t>Revisione delle </a:t>
            </a:r>
            <a:r>
              <a:rPr lang="it-IT" sz="3200" dirty="0"/>
              <a:t>Missioni e dei programmi di </a:t>
            </a:r>
            <a:r>
              <a:rPr lang="it-IT" sz="3200" dirty="0" smtClean="0"/>
              <a:t>spesa</a:t>
            </a:r>
            <a:endParaRPr lang="it-IT" sz="3200" b="1" dirty="0"/>
          </a:p>
          <a:p>
            <a:pPr marL="457200" lvl="0" indent="-457200" algn="just">
              <a:buFont typeface="Arial" panose="020B0604020202020204" pitchFamily="34" charset="0"/>
              <a:buChar char="•"/>
            </a:pPr>
            <a:r>
              <a:rPr lang="it-IT" sz="3200" dirty="0" smtClean="0"/>
              <a:t>Introduzione </a:t>
            </a:r>
            <a:r>
              <a:rPr lang="it-IT" sz="3200" dirty="0"/>
              <a:t>delle </a:t>
            </a:r>
            <a:r>
              <a:rPr lang="it-IT" sz="3200" dirty="0" smtClean="0"/>
              <a:t>azioni per la spesa</a:t>
            </a:r>
            <a:endParaRPr lang="it-IT" sz="3200" dirty="0"/>
          </a:p>
          <a:p>
            <a:pPr marL="457200" lvl="0" indent="-457200" algn="just">
              <a:buFont typeface="Arial" panose="020B0604020202020204" pitchFamily="34" charset="0"/>
              <a:buChar char="•"/>
            </a:pPr>
            <a:r>
              <a:rPr lang="it-IT" sz="3200" dirty="0" smtClean="0"/>
              <a:t>Revisione unità </a:t>
            </a:r>
            <a:r>
              <a:rPr lang="it-IT" sz="3200" dirty="0"/>
              <a:t>elementari entrate </a:t>
            </a:r>
            <a:endParaRPr lang="it-IT" sz="3200" dirty="0" smtClean="0"/>
          </a:p>
          <a:p>
            <a:pPr marL="0" lvl="1" algn="just"/>
            <a:r>
              <a:rPr lang="it-IT" sz="3200" b="1" dirty="0" smtClean="0"/>
              <a:t>4. Flessibilità previsionale e gestionale </a:t>
            </a:r>
          </a:p>
          <a:p>
            <a:pPr lvl="1" indent="-457200" algn="just">
              <a:buFont typeface="Wingdings" panose="05000000000000000000" pitchFamily="2" charset="2"/>
              <a:buChar char="ü"/>
            </a:pPr>
            <a:r>
              <a:rPr lang="it-IT" sz="3200" dirty="0" smtClean="0"/>
              <a:t>Le variazioni di </a:t>
            </a:r>
            <a:r>
              <a:rPr lang="it-IT" sz="3200" dirty="0"/>
              <a:t>bilancio </a:t>
            </a:r>
            <a:r>
              <a:rPr lang="it-IT" sz="3200" dirty="0" smtClean="0"/>
              <a:t>(fondi riserva e </a:t>
            </a:r>
            <a:r>
              <a:rPr lang="it-IT" sz="3200" dirty="0" err="1"/>
              <a:t>riass</a:t>
            </a:r>
            <a:r>
              <a:rPr lang="it-IT" sz="3200" dirty="0"/>
              <a:t>. di </a:t>
            </a:r>
            <a:r>
              <a:rPr lang="it-IT" sz="3200" dirty="0" smtClean="0"/>
              <a:t>entrate); </a:t>
            </a:r>
          </a:p>
          <a:p>
            <a:pPr lvl="1" indent="-457200" algn="just">
              <a:buFont typeface="Wingdings" panose="05000000000000000000" pitchFamily="2" charset="2"/>
              <a:buChar char="ü"/>
            </a:pPr>
            <a:r>
              <a:rPr lang="it-IT" sz="3200" dirty="0" smtClean="0"/>
              <a:t>Responsabilità Ministeri (DMC,  DDG) e ruolo UCB (</a:t>
            </a:r>
            <a:r>
              <a:rPr lang="it-IT" sz="3200" dirty="0" err="1" smtClean="0"/>
              <a:t>gest</a:t>
            </a:r>
            <a:r>
              <a:rPr lang="it-IT" sz="3200" dirty="0" smtClean="0"/>
              <a:t>. unificata, assensi, </a:t>
            </a:r>
            <a:r>
              <a:rPr lang="it-IT" sz="3200" dirty="0" err="1" smtClean="0"/>
              <a:t>VdB</a:t>
            </a:r>
            <a:r>
              <a:rPr lang="it-IT" sz="3200" dirty="0" smtClean="0"/>
              <a:t>, SR)</a:t>
            </a:r>
            <a:endParaRPr lang="it-IT" sz="3200" dirty="0"/>
          </a:p>
          <a:p>
            <a:pPr marL="342900" indent="-342900" algn="just">
              <a:buFont typeface="Wingdings" panose="05000000000000000000" pitchFamily="2" charset="2"/>
              <a:buChar char="ü"/>
            </a:pPr>
            <a:endParaRPr lang="it-IT" sz="2400" dirty="0" smtClean="0"/>
          </a:p>
          <a:p>
            <a:endParaRPr lang="it-IT" sz="2400" dirty="0">
              <a:solidFill>
                <a:schemeClr val="tx2">
                  <a:lumMod val="75000"/>
                </a:schemeClr>
              </a:solidFill>
            </a:endParaRPr>
          </a:p>
          <a:p>
            <a:pPr>
              <a:buFont typeface="Wingdings" pitchFamily="2" charset="2"/>
              <a:buChar char="Ø"/>
            </a:pPr>
            <a:endParaRPr lang="it-IT" sz="2400" dirty="0">
              <a:solidFill>
                <a:schemeClr val="tx2">
                  <a:lumMod val="75000"/>
                </a:schemeClr>
              </a:solidFill>
            </a:endParaRPr>
          </a:p>
          <a:p>
            <a:pPr>
              <a:buFont typeface="Wingdings" pitchFamily="2" charset="2"/>
              <a:buChar char="Ø"/>
            </a:pPr>
            <a:endParaRPr lang="it-IT" sz="2400" dirty="0">
              <a:solidFill>
                <a:schemeClr val="tx2">
                  <a:lumMod val="75000"/>
                </a:schemeClr>
              </a:solidFill>
            </a:endParaRPr>
          </a:p>
          <a:p>
            <a:r>
              <a:rPr lang="it-IT" dirty="0" smtClean="0"/>
              <a:t> </a:t>
            </a:r>
            <a:endParaRPr lang="it-IT" dirty="0"/>
          </a:p>
        </p:txBody>
      </p:sp>
      <p:sp>
        <p:nvSpPr>
          <p:cNvPr id="4" name="Segnaposto numero diapositiva 3"/>
          <p:cNvSpPr>
            <a:spLocks noGrp="1"/>
          </p:cNvSpPr>
          <p:nvPr>
            <p:ph type="sldNum" sz="quarter" idx="12"/>
          </p:nvPr>
        </p:nvSpPr>
        <p:spPr/>
        <p:txBody>
          <a:bodyPr/>
          <a:lstStyle/>
          <a:p>
            <a:fld id="{73104586-C9E5-46FF-B64B-079648C444AE}" type="slidenum">
              <a:rPr lang="it-IT" smtClean="0"/>
              <a:pPr/>
              <a:t>3</a:t>
            </a:fld>
            <a:endParaRPr lang="it-IT" dirty="0"/>
          </a:p>
        </p:txBody>
      </p:sp>
    </p:spTree>
    <p:extLst>
      <p:ext uri="{BB962C8B-B14F-4D97-AF65-F5344CB8AC3E}">
        <p14:creationId xmlns:p14="http://schemas.microsoft.com/office/powerpoint/2010/main" val="13058050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95536" y="0"/>
            <a:ext cx="8229600" cy="706090"/>
          </a:xfrm>
        </p:spPr>
        <p:txBody>
          <a:bodyPr>
            <a:normAutofit fontScale="90000"/>
          </a:bodyPr>
          <a:lstStyle/>
          <a:p>
            <a:pPr>
              <a:spcAft>
                <a:spcPts val="600"/>
              </a:spcAft>
            </a:pPr>
            <a:r>
              <a:rPr lang="it-IT" sz="2700" dirty="0" smtClean="0"/>
              <a:t/>
            </a:r>
            <a:br>
              <a:rPr lang="it-IT" sz="2700" dirty="0" smtClean="0"/>
            </a:br>
            <a:r>
              <a:rPr lang="it-IT" sz="2700" dirty="0"/>
              <a:t/>
            </a:r>
            <a:br>
              <a:rPr lang="it-IT" sz="2700" dirty="0"/>
            </a:br>
            <a:r>
              <a:rPr lang="it-IT" sz="3600" dirty="0" smtClean="0"/>
              <a:t>La</a:t>
            </a:r>
            <a:r>
              <a:rPr lang="it-IT" sz="2700" dirty="0" smtClean="0"/>
              <a:t> </a:t>
            </a:r>
            <a:r>
              <a:rPr lang="it-IT" sz="3600" dirty="0" smtClean="0">
                <a:solidFill>
                  <a:prstClr val="black"/>
                </a:solidFill>
              </a:rPr>
              <a:t>struttura del bilancio</a:t>
            </a:r>
            <a:r>
              <a:rPr lang="it-IT" sz="3600" dirty="0" smtClean="0"/>
              <a:t/>
            </a:r>
            <a:br>
              <a:rPr lang="it-IT" sz="3600" dirty="0" smtClean="0"/>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
        <p:nvSpPr>
          <p:cNvPr id="2" name="Segnaposto testo 1"/>
          <p:cNvSpPr>
            <a:spLocks noGrp="1"/>
          </p:cNvSpPr>
          <p:nvPr>
            <p:ph type="body" sz="quarter" idx="10"/>
          </p:nvPr>
        </p:nvSpPr>
        <p:spPr>
          <a:xfrm>
            <a:off x="323528" y="1169368"/>
            <a:ext cx="8496944" cy="5688632"/>
          </a:xfrm>
        </p:spPr>
        <p:txBody>
          <a:bodyPr>
            <a:noAutofit/>
          </a:bodyPr>
          <a:lstStyle/>
          <a:p>
            <a:pPr algn="just">
              <a:buFont typeface="Wingdings" panose="05000000000000000000" pitchFamily="2" charset="2"/>
              <a:buChar char="ü"/>
            </a:pPr>
            <a:r>
              <a:rPr lang="it-IT" sz="2200" b="1" u="sng" dirty="0" smtClean="0"/>
              <a:t>Revisione unità elementari dello stato di previsione dell’entrata</a:t>
            </a:r>
          </a:p>
          <a:p>
            <a:pPr marL="361950" indent="0" algn="just">
              <a:buNone/>
            </a:pPr>
            <a:r>
              <a:rPr lang="it-IT" sz="2200" dirty="0" smtClean="0"/>
              <a:t>Attualmente ciascun capitolo/articolo dell’entrata presenta una denominazione che richiama l'oggetto degli introiti che affluiscono e consente che la fonte di gettito sia univoca ed individuabile.</a:t>
            </a:r>
          </a:p>
          <a:p>
            <a:pPr marL="361950" indent="0" algn="just">
              <a:buNone/>
            </a:pPr>
            <a:r>
              <a:rPr lang="it-IT" sz="2200" dirty="0" smtClean="0"/>
              <a:t>Con riguardo a capitoli in cui affluiscono diversi tipi di risorse che vi affluiscono occorrerà provvedere alla loro revisione e </a:t>
            </a:r>
            <a:r>
              <a:rPr lang="it-IT" sz="2200" dirty="0" err="1" smtClean="0"/>
              <a:t>riarticolazione</a:t>
            </a:r>
            <a:r>
              <a:rPr lang="it-IT" sz="2200" dirty="0" smtClean="0"/>
              <a:t>. Per le entrate extra-tributarie si porrà l’esigenza (attesa l’elevata numerosità di tipologie) di provvedere ad una diversa articolazione anche in funzione dell’applicazione del piano dei conti.</a:t>
            </a:r>
          </a:p>
          <a:p>
            <a:pPr marL="361950" indent="0" algn="just">
              <a:buNone/>
            </a:pPr>
            <a:endParaRPr lang="it-IT" sz="2200" dirty="0" smtClean="0"/>
          </a:p>
          <a:p>
            <a:pPr lvl="0" algn="just">
              <a:buFont typeface="Wingdings" panose="05000000000000000000" pitchFamily="2" charset="2"/>
              <a:buChar char="ü"/>
            </a:pPr>
            <a:r>
              <a:rPr lang="it-IT" sz="2200" b="1" u="sng" dirty="0">
                <a:solidFill>
                  <a:prstClr val="black"/>
                </a:solidFill>
              </a:rPr>
              <a:t>Revisione </a:t>
            </a:r>
            <a:r>
              <a:rPr lang="it-IT" sz="2200" b="1" u="sng" dirty="0" smtClean="0">
                <a:solidFill>
                  <a:prstClr val="black"/>
                </a:solidFill>
              </a:rPr>
              <a:t>procedure accertamento residui attivi (Ag. Entrata/</a:t>
            </a:r>
            <a:r>
              <a:rPr lang="it-IT" sz="2200" b="1" u="sng" dirty="0" err="1" smtClean="0">
                <a:solidFill>
                  <a:prstClr val="black"/>
                </a:solidFill>
              </a:rPr>
              <a:t>Equitalia</a:t>
            </a:r>
            <a:r>
              <a:rPr lang="it-IT" sz="2200" b="1" u="sng" dirty="0" smtClean="0">
                <a:solidFill>
                  <a:prstClr val="black"/>
                </a:solidFill>
              </a:rPr>
              <a:t>)</a:t>
            </a:r>
            <a:endParaRPr lang="it-IT" sz="2200" b="1" u="sng" dirty="0">
              <a:solidFill>
                <a:prstClr val="black"/>
              </a:solidFill>
            </a:endParaRPr>
          </a:p>
          <a:p>
            <a:pPr marL="704850" algn="just"/>
            <a:r>
              <a:rPr lang="it-IT" sz="2200" dirty="0" smtClean="0"/>
              <a:t>Gruppo di lavoro</a:t>
            </a:r>
          </a:p>
          <a:p>
            <a:pPr marL="704850" algn="just"/>
            <a:endParaRPr lang="it-IT" sz="2200" b="1" u="sng" dirty="0"/>
          </a:p>
        </p:txBody>
      </p:sp>
    </p:spTree>
    <p:extLst>
      <p:ext uri="{BB962C8B-B14F-4D97-AF65-F5344CB8AC3E}">
        <p14:creationId xmlns:p14="http://schemas.microsoft.com/office/powerpoint/2010/main" val="62238688"/>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95536" y="-243408"/>
            <a:ext cx="8229600" cy="706090"/>
          </a:xfrm>
        </p:spPr>
        <p:txBody>
          <a:bodyPr>
            <a:normAutofit fontScale="90000"/>
          </a:bodyPr>
          <a:lstStyle/>
          <a:p>
            <a:pPr>
              <a:spcAft>
                <a:spcPts val="600"/>
              </a:spcAft>
            </a:pPr>
            <a:r>
              <a:rPr lang="it-IT" sz="2700" dirty="0" smtClean="0"/>
              <a:t/>
            </a:r>
            <a:br>
              <a:rPr lang="it-IT" sz="2700" dirty="0" smtClean="0"/>
            </a:br>
            <a:r>
              <a:rPr lang="it-IT" sz="3600" dirty="0"/>
              <a:t/>
            </a:r>
            <a:br>
              <a:rPr lang="it-IT" sz="3600" dirty="0"/>
            </a:br>
            <a:r>
              <a:rPr lang="it-IT" sz="3600" dirty="0" smtClean="0">
                <a:solidFill>
                  <a:prstClr val="black"/>
                </a:solidFill>
              </a:rPr>
              <a:t>Flessibilità previsionale e gestionale</a:t>
            </a:r>
            <a:r>
              <a:rPr lang="it-IT" sz="3600" dirty="0"/>
              <a:t/>
            </a:r>
            <a:br>
              <a:rPr lang="it-IT" sz="3600" dirty="0"/>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
        <p:nvSpPr>
          <p:cNvPr id="2" name="Segnaposto testo 1"/>
          <p:cNvSpPr>
            <a:spLocks noGrp="1"/>
          </p:cNvSpPr>
          <p:nvPr>
            <p:ph type="body" sz="quarter" idx="10"/>
          </p:nvPr>
        </p:nvSpPr>
        <p:spPr>
          <a:xfrm>
            <a:off x="251520" y="764704"/>
            <a:ext cx="8748464" cy="5832648"/>
          </a:xfrm>
        </p:spPr>
        <p:txBody>
          <a:bodyPr>
            <a:normAutofit fontScale="25000" lnSpcReduction="20000"/>
          </a:bodyPr>
          <a:lstStyle/>
          <a:p>
            <a:pPr marL="0" indent="0" algn="just">
              <a:buNone/>
            </a:pPr>
            <a:r>
              <a:rPr lang="it-IT" sz="8800" b="1" u="sng" dirty="0" smtClean="0"/>
              <a:t>In fase di formazione e assestamento</a:t>
            </a:r>
          </a:p>
          <a:p>
            <a:pPr marL="361950" indent="0" algn="just">
              <a:buNone/>
            </a:pPr>
            <a:r>
              <a:rPr lang="it-IT" sz="8800" dirty="0" smtClean="0"/>
              <a:t>Ampliamento dell’attuale ambito applicativo attraverso:</a:t>
            </a:r>
          </a:p>
          <a:p>
            <a:pPr marL="647700" indent="-285750" algn="just"/>
            <a:r>
              <a:rPr lang="it-IT" sz="8800" dirty="0" smtClean="0"/>
              <a:t>Istituzionalizzazione rimodulazioni dotazioni finanziarie spese rimodulabili su Missioni diverse nell’ambito di ciascuno stato di previsione (oggi solo per anni 2011-2016);</a:t>
            </a:r>
          </a:p>
          <a:p>
            <a:pPr marL="647700" indent="-285750" algn="just"/>
            <a:r>
              <a:rPr lang="it-IT" sz="8800" dirty="0" smtClean="0"/>
              <a:t>Istituzionalizzare procedura sulla flessibilità orizzontale (rimodulazioni per adeguamento della competenza alla cassa);</a:t>
            </a:r>
          </a:p>
          <a:p>
            <a:pPr marL="647700" indent="-285750" algn="just"/>
            <a:r>
              <a:rPr lang="it-IT" sz="8800" dirty="0" smtClean="0"/>
              <a:t>Istituzionalizzare procedura di rimodulazioni spese rimodulabili e non rimodulabili di ciascuno stato di previsione.</a:t>
            </a:r>
          </a:p>
          <a:p>
            <a:pPr marL="0" indent="0" algn="just">
              <a:buNone/>
            </a:pPr>
            <a:r>
              <a:rPr lang="it-IT" sz="8800" b="1" u="sng" dirty="0" smtClean="0"/>
              <a:t>In fase di gestione</a:t>
            </a:r>
          </a:p>
          <a:p>
            <a:pPr marL="628650" indent="-266700" algn="just"/>
            <a:r>
              <a:rPr lang="it-IT" sz="8800" dirty="0" smtClean="0"/>
              <a:t>Variazioni compensative in corso di esercizio dovranno avvenire nell’ambito del Programma. Ampliamento ambito applicativo - limitato oggi alle spese di FB - a talune spese classificate come OI, nel caso in cui risultassero effettivamente risorse eccedenti il fabbisogno quantificato a LV e la cui riallocazione sia neutrale sui saldi di finanza pubblica. (stabilire vincoli a tutela di alcune tipologie di spesa: redditi, interessi, pensioni, etc.). </a:t>
            </a:r>
          </a:p>
          <a:p>
            <a:pPr marL="628650" indent="-266700" algn="just"/>
            <a:r>
              <a:rPr lang="it-IT" sz="8800" dirty="0" smtClean="0"/>
              <a:t>Istituzionalizzare le variazioni compensative tra programmi diversi nell’ambito di ciascuno stato di previsione, tra consumi intermedi e investimenti fissi lordi, con l’esclusione dei fattori legislativi. </a:t>
            </a:r>
          </a:p>
          <a:p>
            <a:pPr marL="361950" indent="0" algn="just">
              <a:buNone/>
            </a:pPr>
            <a:endParaRPr lang="it-IT" sz="8800" dirty="0"/>
          </a:p>
          <a:p>
            <a:pPr marL="361950" indent="0" algn="just">
              <a:buNone/>
            </a:pPr>
            <a:endParaRPr lang="it-IT" sz="1800" dirty="0" smtClean="0"/>
          </a:p>
        </p:txBody>
      </p:sp>
    </p:spTree>
    <p:extLst>
      <p:ext uri="{BB962C8B-B14F-4D97-AF65-F5344CB8AC3E}">
        <p14:creationId xmlns:p14="http://schemas.microsoft.com/office/powerpoint/2010/main" val="2093372697"/>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95536" y="-99392"/>
            <a:ext cx="8229600" cy="706090"/>
          </a:xfrm>
        </p:spPr>
        <p:txBody>
          <a:bodyPr>
            <a:normAutofit fontScale="90000"/>
          </a:bodyPr>
          <a:lstStyle/>
          <a:p>
            <a:pPr>
              <a:spcAft>
                <a:spcPts val="600"/>
              </a:spcAft>
            </a:pPr>
            <a:r>
              <a:rPr lang="it-IT" sz="2700" dirty="0" smtClean="0"/>
              <a:t/>
            </a:r>
            <a:br>
              <a:rPr lang="it-IT" sz="2700" dirty="0" smtClean="0"/>
            </a:br>
            <a:r>
              <a:rPr lang="it-IT" sz="3600" dirty="0"/>
              <a:t/>
            </a:r>
            <a:br>
              <a:rPr lang="it-IT" sz="3600" dirty="0"/>
            </a:br>
            <a:r>
              <a:rPr lang="it-IT" sz="3600" dirty="0" smtClean="0">
                <a:solidFill>
                  <a:prstClr val="black"/>
                </a:solidFill>
              </a:rPr>
              <a:t>Variazioni di bilancio e riassegnazioni entrate</a:t>
            </a:r>
            <a:r>
              <a:rPr lang="it-IT" sz="3600" dirty="0"/>
              <a:t/>
            </a:r>
            <a:br>
              <a:rPr lang="it-IT" sz="3600" dirty="0"/>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
        <p:nvSpPr>
          <p:cNvPr id="3" name="Segnaposto testo 2"/>
          <p:cNvSpPr>
            <a:spLocks noGrp="1"/>
          </p:cNvSpPr>
          <p:nvPr>
            <p:ph type="body" sz="quarter" idx="10"/>
          </p:nvPr>
        </p:nvSpPr>
        <p:spPr>
          <a:xfrm>
            <a:off x="107504" y="1124744"/>
            <a:ext cx="8784975" cy="6048672"/>
          </a:xfrm>
        </p:spPr>
        <p:txBody>
          <a:bodyPr>
            <a:normAutofit fontScale="85000" lnSpcReduction="20000"/>
          </a:bodyPr>
          <a:lstStyle/>
          <a:p>
            <a:pPr algn="just">
              <a:spcAft>
                <a:spcPts val="600"/>
              </a:spcAft>
            </a:pPr>
            <a:r>
              <a:rPr lang="it-IT" sz="2600" dirty="0" smtClean="0"/>
              <a:t>Maggiore </a:t>
            </a:r>
            <a:r>
              <a:rPr lang="it-IT" sz="2600" dirty="0"/>
              <a:t>flessibilità ai Ministeri attraverso </a:t>
            </a:r>
            <a:r>
              <a:rPr lang="it-IT" sz="2600" b="1" dirty="0"/>
              <a:t>un aumento delle fattispecie che consentono di adottare direttamente all’amministrazione variazioni di bilancio </a:t>
            </a:r>
            <a:r>
              <a:rPr lang="it-IT" sz="2600" dirty="0" smtClean="0"/>
              <a:t>(DMC). </a:t>
            </a:r>
            <a:r>
              <a:rPr lang="it-IT" sz="2600" dirty="0"/>
              <a:t>Ciò </a:t>
            </a:r>
            <a:r>
              <a:rPr lang="it-IT" sz="2600" dirty="0" smtClean="0"/>
              <a:t>comporterà </a:t>
            </a:r>
            <a:r>
              <a:rPr lang="it-IT" sz="2600" u="sng" dirty="0"/>
              <a:t>un maggior coinvolgimento degli </a:t>
            </a:r>
            <a:r>
              <a:rPr lang="it-IT" sz="2600" u="sng" dirty="0" smtClean="0"/>
              <a:t>UCB </a:t>
            </a:r>
            <a:r>
              <a:rPr lang="it-IT" sz="2600" u="sng" dirty="0"/>
              <a:t>nella valutazione di tali atti, in coordinamento con </a:t>
            </a:r>
            <a:r>
              <a:rPr lang="it-IT" sz="2600" u="sng" dirty="0" smtClean="0"/>
              <a:t>l’IGB</a:t>
            </a:r>
            <a:r>
              <a:rPr lang="it-IT" sz="2600" dirty="0" smtClean="0"/>
              <a:t>.</a:t>
            </a:r>
            <a:endParaRPr lang="it-IT" sz="2600" dirty="0"/>
          </a:p>
          <a:p>
            <a:pPr algn="just">
              <a:spcAft>
                <a:spcPts val="600"/>
              </a:spcAft>
            </a:pPr>
            <a:r>
              <a:rPr lang="it-IT" sz="2600" dirty="0" smtClean="0"/>
              <a:t>Revisione degli </a:t>
            </a:r>
            <a:r>
              <a:rPr lang="it-IT" sz="2600" b="1" dirty="0" smtClean="0"/>
              <a:t>strumenti </a:t>
            </a:r>
            <a:r>
              <a:rPr lang="it-IT" sz="2600" b="1" dirty="0"/>
              <a:t>amministrativi </a:t>
            </a:r>
            <a:r>
              <a:rPr lang="it-IT" sz="2600" dirty="0"/>
              <a:t>più appropriati (DMT-DMC-DDG</a:t>
            </a:r>
            <a:r>
              <a:rPr lang="it-IT" sz="2600" dirty="0" smtClean="0"/>
              <a:t>) per operare le variazioni di bilancio. Ad es. riparto </a:t>
            </a:r>
            <a:r>
              <a:rPr lang="it-IT" sz="2600" dirty="0"/>
              <a:t>dei fondi nell’ambito dei singoli stati di previsione </a:t>
            </a:r>
            <a:r>
              <a:rPr lang="it-IT" sz="2600" dirty="0" smtClean="0"/>
              <a:t>potrebbe essere </a:t>
            </a:r>
            <a:r>
              <a:rPr lang="it-IT" sz="2600" dirty="0"/>
              <a:t>effettuato </a:t>
            </a:r>
            <a:r>
              <a:rPr lang="it-IT" sz="2600" dirty="0" smtClean="0"/>
              <a:t>con </a:t>
            </a:r>
            <a:r>
              <a:rPr lang="it-IT" sz="2600" dirty="0"/>
              <a:t>decreti del ministro competente (DMC) in luogo dei Decreti del Ministro dell’economia e delle finanze (DMT). </a:t>
            </a:r>
            <a:endParaRPr lang="it-IT" sz="2600" dirty="0" smtClean="0"/>
          </a:p>
          <a:p>
            <a:pPr algn="just"/>
            <a:r>
              <a:rPr lang="it-IT" sz="2600" dirty="0" smtClean="0"/>
              <a:t>Le </a:t>
            </a:r>
            <a:r>
              <a:rPr lang="it-IT" sz="2600" b="1" dirty="0"/>
              <a:t>risorse riassegnate alla spesa  </a:t>
            </a:r>
            <a:r>
              <a:rPr lang="it-IT" sz="2600" dirty="0"/>
              <a:t>relative a entrate di scopo, oggi versate all’entrata del bilancio e oggetto di variazioni di bilancio in corso di esercizio, potrebbero essere inglobate, ove possibile e previa analisi delle fattispecie, nella previsione del </a:t>
            </a:r>
            <a:r>
              <a:rPr lang="it-IT" sz="2600" dirty="0" smtClean="0"/>
              <a:t>DLB </a:t>
            </a:r>
            <a:r>
              <a:rPr lang="it-IT" sz="2600" dirty="0"/>
              <a:t>per importi coerenti con l’andamento delle relative entrate. Questo consentirebbe alle amministrazioni di disporre ad inizio anno delle risorse necessarie all’espletamento delle attività finanziate dalle stesse risorse. Con il provvedimento di assestamento e/o con il </a:t>
            </a:r>
            <a:r>
              <a:rPr lang="it-IT" sz="2600" dirty="0" smtClean="0"/>
              <a:t>DLB </a:t>
            </a:r>
            <a:r>
              <a:rPr lang="it-IT" sz="2600" dirty="0"/>
              <a:t>si provvederebbe a conguagliare sugli stanziamenti di spesa l’effettivo andamento delle entrate registrate a </a:t>
            </a:r>
            <a:r>
              <a:rPr lang="it-IT" sz="2600" dirty="0" smtClean="0"/>
              <a:t>consuntivo.</a:t>
            </a:r>
            <a:endParaRPr lang="it-IT" sz="2600" dirty="0"/>
          </a:p>
          <a:p>
            <a:pPr marL="0" indent="0">
              <a:buNone/>
            </a:pPr>
            <a:endParaRPr lang="it-IT" dirty="0"/>
          </a:p>
        </p:txBody>
      </p:sp>
    </p:spTree>
    <p:extLst>
      <p:ext uri="{BB962C8B-B14F-4D97-AF65-F5344CB8AC3E}">
        <p14:creationId xmlns:p14="http://schemas.microsoft.com/office/powerpoint/2010/main" val="991766797"/>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95536" y="-99392"/>
            <a:ext cx="8229600" cy="706090"/>
          </a:xfrm>
        </p:spPr>
        <p:txBody>
          <a:bodyPr>
            <a:normAutofit fontScale="90000"/>
          </a:bodyPr>
          <a:lstStyle/>
          <a:p>
            <a:pPr>
              <a:spcAft>
                <a:spcPts val="600"/>
              </a:spcAft>
            </a:pPr>
            <a:r>
              <a:rPr lang="it-IT" sz="2700" dirty="0" smtClean="0"/>
              <a:t/>
            </a:r>
            <a:br>
              <a:rPr lang="it-IT" sz="2700" dirty="0" smtClean="0"/>
            </a:br>
            <a:r>
              <a:rPr lang="it-IT" sz="3600" dirty="0"/>
              <a:t/>
            </a:r>
            <a:br>
              <a:rPr lang="it-IT" sz="3600" dirty="0"/>
            </a:br>
            <a:r>
              <a:rPr lang="it-IT" sz="3600" dirty="0" smtClean="0">
                <a:solidFill>
                  <a:prstClr val="black"/>
                </a:solidFill>
              </a:rPr>
              <a:t>Fondi di riserva</a:t>
            </a:r>
            <a:r>
              <a:rPr lang="it-IT" sz="3600" dirty="0"/>
              <a:t/>
            </a:r>
            <a:br>
              <a:rPr lang="it-IT" sz="3600" dirty="0"/>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
        <p:nvSpPr>
          <p:cNvPr id="3" name="Segnaposto testo 2"/>
          <p:cNvSpPr>
            <a:spLocks noGrp="1"/>
          </p:cNvSpPr>
          <p:nvPr>
            <p:ph type="body" sz="quarter" idx="10"/>
          </p:nvPr>
        </p:nvSpPr>
        <p:spPr>
          <a:xfrm>
            <a:off x="428624" y="1124744"/>
            <a:ext cx="8247831" cy="5328592"/>
          </a:xfrm>
        </p:spPr>
        <p:txBody>
          <a:bodyPr>
            <a:normAutofit/>
          </a:bodyPr>
          <a:lstStyle/>
          <a:p>
            <a:pPr marL="0" indent="0" algn="just">
              <a:buNone/>
            </a:pPr>
            <a:r>
              <a:rPr lang="it-IT" sz="2000" dirty="0" smtClean="0"/>
              <a:t>Al </a:t>
            </a:r>
            <a:r>
              <a:rPr lang="it-IT" sz="2000" dirty="0"/>
              <a:t>fine di incrementare la flessibilità in fase gestionale si </a:t>
            </a:r>
            <a:r>
              <a:rPr lang="it-IT" sz="2000" dirty="0" smtClean="0"/>
              <a:t>potrebbero </a:t>
            </a:r>
            <a:r>
              <a:rPr lang="it-IT" sz="2000" dirty="0"/>
              <a:t>accorpare i Fondi di riserva per le spese obbligatorie e per le spese impreviste, </a:t>
            </a:r>
            <a:r>
              <a:rPr lang="it-IT" sz="2000" b="1" dirty="0" smtClean="0"/>
              <a:t>in </a:t>
            </a:r>
            <a:r>
              <a:rPr lang="it-IT" sz="2000" b="1" dirty="0"/>
              <a:t>un unico Fondo di riserva </a:t>
            </a:r>
            <a:r>
              <a:rPr lang="it-IT" sz="2000" dirty="0"/>
              <a:t>(non utilizzabile a copertura di provvedimenti legislativi, né per interventi di spesa non previsti dalla legislazione vigente) </a:t>
            </a:r>
            <a:r>
              <a:rPr lang="it-IT" sz="2000" b="1" dirty="0"/>
              <a:t>istituito nello stato di previsione del Ministero dell’economia e delle finanze</a:t>
            </a:r>
            <a:r>
              <a:rPr lang="it-IT" sz="2000" dirty="0"/>
              <a:t>. </a:t>
            </a:r>
            <a:endParaRPr lang="it-IT" sz="2000" dirty="0" smtClean="0"/>
          </a:p>
          <a:p>
            <a:pPr marL="0" indent="0" algn="just">
              <a:buNone/>
            </a:pPr>
            <a:endParaRPr lang="it-IT" sz="2000" dirty="0"/>
          </a:p>
          <a:p>
            <a:pPr marL="0" indent="0" algn="just">
              <a:buNone/>
            </a:pPr>
            <a:r>
              <a:rPr lang="it-IT" sz="2000" b="1" dirty="0" smtClean="0"/>
              <a:t>La </a:t>
            </a:r>
            <a:r>
              <a:rPr lang="it-IT" sz="2000" b="1" dirty="0"/>
              <a:t>quantificazione del Fondo potrebbe essere parametrata ad una certa percentuale delle spese finali del bilancio statale</a:t>
            </a:r>
            <a:r>
              <a:rPr lang="it-IT" sz="2000" dirty="0"/>
              <a:t>, la cui ripartizione, eventuale, connessa alle </a:t>
            </a:r>
            <a:r>
              <a:rPr lang="it-IT" sz="2000" u="sng" dirty="0"/>
              <a:t>effettive esigenze di gestione</a:t>
            </a:r>
            <a:r>
              <a:rPr lang="it-IT" sz="2000" dirty="0"/>
              <a:t> non prevedibili al momento della formazione del DLB</a:t>
            </a:r>
            <a:r>
              <a:rPr lang="it-IT" sz="2000" dirty="0" smtClean="0"/>
              <a:t>, potrebbe non essere vincolata </a:t>
            </a:r>
            <a:r>
              <a:rPr lang="it-IT" sz="2000" dirty="0"/>
              <a:t>alla presenza dei capitoli di destinazione in un apposito elenco (come avviene attualmente per le spese obbligatorie) né alla conformità della spesa alle tipologie indicate in un apposito elenco (previsto per le spese impreviste). </a:t>
            </a:r>
          </a:p>
          <a:p>
            <a:pPr marL="0" indent="0">
              <a:buNone/>
            </a:pPr>
            <a:endParaRPr lang="it-IT" dirty="0"/>
          </a:p>
        </p:txBody>
      </p:sp>
    </p:spTree>
    <p:extLst>
      <p:ext uri="{BB962C8B-B14F-4D97-AF65-F5344CB8AC3E}">
        <p14:creationId xmlns:p14="http://schemas.microsoft.com/office/powerpoint/2010/main" val="224029913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95536" y="-99392"/>
            <a:ext cx="8229600" cy="706090"/>
          </a:xfrm>
        </p:spPr>
        <p:txBody>
          <a:bodyPr>
            <a:normAutofit fontScale="90000"/>
          </a:bodyPr>
          <a:lstStyle/>
          <a:p>
            <a:pPr>
              <a:spcAft>
                <a:spcPts val="600"/>
              </a:spcAft>
            </a:pPr>
            <a:r>
              <a:rPr lang="it-IT" sz="2700" dirty="0" smtClean="0"/>
              <a:t/>
            </a:r>
            <a:br>
              <a:rPr lang="it-IT" sz="2700" dirty="0" smtClean="0"/>
            </a:br>
            <a:r>
              <a:rPr lang="it-IT" sz="3600" dirty="0"/>
              <a:t/>
            </a:r>
            <a:br>
              <a:rPr lang="it-IT" sz="3600" dirty="0"/>
            </a:br>
            <a:r>
              <a:rPr lang="it-IT" sz="3600" dirty="0" smtClean="0">
                <a:solidFill>
                  <a:prstClr val="black"/>
                </a:solidFill>
              </a:rPr>
              <a:t>In sintesi</a:t>
            </a:r>
            <a:r>
              <a:rPr lang="it-IT" sz="3600" dirty="0"/>
              <a:t/>
            </a:r>
            <a:br>
              <a:rPr lang="it-IT" sz="3600" dirty="0"/>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
        <p:nvSpPr>
          <p:cNvPr id="3" name="Segnaposto testo 2"/>
          <p:cNvSpPr>
            <a:spLocks noGrp="1"/>
          </p:cNvSpPr>
          <p:nvPr>
            <p:ph type="body" sz="quarter" idx="10"/>
          </p:nvPr>
        </p:nvSpPr>
        <p:spPr>
          <a:xfrm>
            <a:off x="251520" y="1124744"/>
            <a:ext cx="8640960" cy="5328592"/>
          </a:xfrm>
        </p:spPr>
        <p:txBody>
          <a:bodyPr>
            <a:normAutofit/>
          </a:bodyPr>
          <a:lstStyle/>
          <a:p>
            <a:pPr>
              <a:buFont typeface="Wingdings" panose="05000000000000000000" pitchFamily="2" charset="2"/>
              <a:buChar char="ü"/>
            </a:pPr>
            <a:r>
              <a:rPr lang="it-IT" sz="2400" b="1" dirty="0" smtClean="0"/>
              <a:t>Vincoli Europei</a:t>
            </a:r>
            <a:r>
              <a:rPr lang="it-IT" sz="2400" dirty="0" smtClean="0"/>
              <a:t>: introduzione pareggio di bilancio</a:t>
            </a:r>
          </a:p>
          <a:p>
            <a:pPr>
              <a:buFont typeface="Wingdings" panose="05000000000000000000" pitchFamily="2" charset="2"/>
              <a:buChar char="ü"/>
            </a:pPr>
            <a:r>
              <a:rPr lang="it-IT" sz="2400" b="1" dirty="0" smtClean="0"/>
              <a:t>LC. 1/2012</a:t>
            </a:r>
            <a:r>
              <a:rPr lang="it-IT" sz="2400" dirty="0" smtClean="0"/>
              <a:t>: modifica artt. 81, 97, 117 e 119 Costituzione.</a:t>
            </a:r>
          </a:p>
          <a:p>
            <a:pPr marL="0" indent="0">
              <a:buNone/>
            </a:pPr>
            <a:r>
              <a:rPr lang="it-IT" sz="2400" dirty="0" smtClean="0"/>
              <a:t> </a:t>
            </a:r>
          </a:p>
          <a:p>
            <a:pPr>
              <a:buFont typeface="Wingdings" panose="05000000000000000000" pitchFamily="2" charset="2"/>
              <a:buChar char="ü"/>
            </a:pPr>
            <a:r>
              <a:rPr lang="it-IT" sz="2400" b="1" dirty="0" smtClean="0"/>
              <a:t>L. 243/2012</a:t>
            </a:r>
            <a:r>
              <a:rPr lang="it-IT" sz="2400" dirty="0" smtClean="0"/>
              <a:t>: pareggio/equilibrio, debito, LB sostanziale (principi)</a:t>
            </a:r>
          </a:p>
          <a:p>
            <a:pPr marL="0" indent="0">
              <a:buNone/>
            </a:pPr>
            <a:r>
              <a:rPr lang="it-IT" sz="2400" dirty="0" smtClean="0"/>
              <a:t>		</a:t>
            </a:r>
            <a:r>
              <a:rPr lang="it-IT" sz="2000" i="1" dirty="0" smtClean="0"/>
              <a:t>da fare</a:t>
            </a:r>
            <a:endParaRPr lang="it-IT" sz="2000" i="1" dirty="0"/>
          </a:p>
          <a:p>
            <a:pPr>
              <a:buFont typeface="Wingdings" panose="05000000000000000000" pitchFamily="2" charset="2"/>
              <a:buChar char="ü"/>
            </a:pPr>
            <a:r>
              <a:rPr lang="it-IT" sz="2400" b="1" dirty="0" smtClean="0"/>
              <a:t>Modifiche alla L. 196/2009 </a:t>
            </a:r>
          </a:p>
          <a:p>
            <a:pPr lvl="1"/>
            <a:r>
              <a:rPr lang="it-IT" sz="2000" b="1" dirty="0" smtClean="0"/>
              <a:t>(DDL)</a:t>
            </a:r>
            <a:r>
              <a:rPr lang="it-IT" sz="2000" dirty="0" smtClean="0"/>
              <a:t>:     Tempistica programmazione e unificazione LB e LS</a:t>
            </a:r>
          </a:p>
          <a:p>
            <a:pPr lvl="1"/>
            <a:r>
              <a:rPr lang="it-IT" sz="2000" b="1" dirty="0" smtClean="0"/>
              <a:t>(D. LGS)</a:t>
            </a:r>
            <a:r>
              <a:rPr lang="it-IT" sz="2000" dirty="0" smtClean="0"/>
              <a:t>: a) Programmazione top down, istituzionalizzazione SR; </a:t>
            </a:r>
          </a:p>
          <a:p>
            <a:pPr marL="457200" lvl="1" indent="0">
              <a:spcBef>
                <a:spcPts val="0"/>
              </a:spcBef>
              <a:buNone/>
            </a:pPr>
            <a:r>
              <a:rPr lang="it-IT" sz="2000" dirty="0" smtClean="0"/>
              <a:t>                      b) Potenziamento cassa; </a:t>
            </a:r>
            <a:r>
              <a:rPr lang="it-IT" dirty="0" smtClean="0"/>
              <a:t> </a:t>
            </a:r>
            <a:r>
              <a:rPr lang="it-IT" sz="2000" dirty="0" smtClean="0"/>
              <a:t>c) Struttura del bilancio (azioni); </a:t>
            </a:r>
          </a:p>
          <a:p>
            <a:pPr marL="457200" lvl="1" indent="0">
              <a:spcBef>
                <a:spcPts val="0"/>
              </a:spcBef>
              <a:buNone/>
            </a:pPr>
            <a:r>
              <a:rPr lang="it-IT" sz="2000" dirty="0"/>
              <a:t> </a:t>
            </a:r>
            <a:r>
              <a:rPr lang="it-IT" sz="2000" dirty="0" smtClean="0"/>
              <a:t>                     d) Contabilità eco-patrimoniale; e) Più flessibilità </a:t>
            </a:r>
            <a:endParaRPr lang="it-IT" sz="2000" dirty="0"/>
          </a:p>
          <a:p>
            <a:pPr>
              <a:buFont typeface="Wingdings" panose="05000000000000000000" pitchFamily="2" charset="2"/>
              <a:buChar char="ü"/>
            </a:pPr>
            <a:endParaRPr lang="it-IT" sz="2400" dirty="0" smtClean="0"/>
          </a:p>
          <a:p>
            <a:pPr marL="0" indent="0">
              <a:buNone/>
            </a:pPr>
            <a:endParaRPr lang="it-IT" sz="2400" dirty="0"/>
          </a:p>
        </p:txBody>
      </p:sp>
      <p:sp>
        <p:nvSpPr>
          <p:cNvPr id="6" name="Freccia in giù 5"/>
          <p:cNvSpPr/>
          <p:nvPr/>
        </p:nvSpPr>
        <p:spPr>
          <a:xfrm>
            <a:off x="1475656" y="2060848"/>
            <a:ext cx="2880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in giù 7"/>
          <p:cNvSpPr/>
          <p:nvPr/>
        </p:nvSpPr>
        <p:spPr>
          <a:xfrm>
            <a:off x="1475656" y="2924944"/>
            <a:ext cx="2880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6231821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rmAutofit fontScale="90000"/>
          </a:bodyPr>
          <a:lstStyle/>
          <a:p>
            <a:pPr>
              <a:spcAft>
                <a:spcPts val="600"/>
              </a:spcAft>
            </a:pPr>
            <a:r>
              <a:rPr lang="it-IT" sz="1800" i="1" dirty="0"/>
              <a:t/>
            </a:r>
            <a:br>
              <a:rPr lang="it-IT" sz="1800" i="1" dirty="0"/>
            </a:br>
            <a:r>
              <a:rPr lang="it-IT" sz="3600" dirty="0"/>
              <a:t>Il quadro normativo nazionale di riferimento</a:t>
            </a:r>
            <a:r>
              <a:rPr lang="it-IT" sz="3600" dirty="0">
                <a:solidFill>
                  <a:srgbClr val="072E67"/>
                </a:solidFill>
                <a:effectLst>
                  <a:outerShdw blurRad="38100" dist="38100" dir="2700000" algn="tl">
                    <a:srgbClr val="000000">
                      <a:alpha val="43137"/>
                    </a:srgbClr>
                  </a:outerShdw>
                </a:effectLst>
                <a:latin typeface="Times New Roman" pitchFamily="18" charset="0"/>
              </a:rPr>
              <a:t/>
            </a:r>
            <a:br>
              <a:rPr lang="it-IT" sz="3600" dirty="0">
                <a:solidFill>
                  <a:srgbClr val="072E67"/>
                </a:solidFill>
                <a:effectLst>
                  <a:outerShdw blurRad="38100" dist="38100" dir="2700000" algn="tl">
                    <a:srgbClr val="000000">
                      <a:alpha val="43137"/>
                    </a:srgbClr>
                  </a:outerShdw>
                </a:effectLst>
                <a:latin typeface="Times New Roman" pitchFamily="18" charset="0"/>
              </a:rPr>
            </a:br>
            <a:r>
              <a:rPr lang="it-IT" sz="1800" dirty="0" smtClean="0">
                <a:solidFill>
                  <a:srgbClr val="C00000"/>
                </a:solidFill>
                <a:effectLst>
                  <a:outerShdw blurRad="38100" dist="38100" dir="2700000" algn="tl">
                    <a:srgbClr val="000000">
                      <a:alpha val="43137"/>
                    </a:srgbClr>
                  </a:outerShdw>
                </a:effectLst>
                <a:latin typeface="Times New Roman" pitchFamily="18" charset="0"/>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latin typeface="Times New Roman" pitchFamily="18" charset="0"/>
              </a:rPr>
              <a:t/>
            </a:r>
            <a:br>
              <a:rPr lang="it-IT" sz="1800" b="1" dirty="0" smtClean="0">
                <a:solidFill>
                  <a:srgbClr val="C00000"/>
                </a:solidFill>
                <a:effectLst>
                  <a:outerShdw blurRad="38100" dist="38100" dir="2700000" algn="tl">
                    <a:srgbClr val="000000">
                      <a:alpha val="43137"/>
                    </a:srgbClr>
                  </a:outerShdw>
                </a:effectLst>
                <a:latin typeface="Times New Roman" pitchFamily="18" charset="0"/>
              </a:rPr>
            </a:br>
            <a:endParaRPr lang="it-IT" sz="1800" dirty="0">
              <a:solidFill>
                <a:srgbClr val="C00000"/>
              </a:solidFill>
            </a:endParaRPr>
          </a:p>
        </p:txBody>
      </p:sp>
      <p:sp>
        <p:nvSpPr>
          <p:cNvPr id="3" name="Segnaposto contenuto 2"/>
          <p:cNvSpPr>
            <a:spLocks noGrp="1"/>
          </p:cNvSpPr>
          <p:nvPr>
            <p:ph idx="1"/>
          </p:nvPr>
        </p:nvSpPr>
        <p:spPr>
          <a:xfrm>
            <a:off x="467544" y="1628800"/>
            <a:ext cx="8229600" cy="4525963"/>
          </a:xfrm>
        </p:spPr>
        <p:txBody>
          <a:bodyPr/>
          <a:lstStyle/>
          <a:p>
            <a:pPr>
              <a:buNone/>
            </a:pPr>
            <a:endParaRPr lang="it-IT" sz="1800" dirty="0" smtClean="0">
              <a:solidFill>
                <a:schemeClr val="tx2">
                  <a:lumMod val="75000"/>
                </a:schemeClr>
              </a:solidFill>
            </a:endParaRPr>
          </a:p>
          <a:p>
            <a:pPr>
              <a:buNone/>
            </a:pPr>
            <a:endParaRPr lang="it-IT" sz="1800" dirty="0" smtClean="0">
              <a:solidFill>
                <a:schemeClr val="tx2">
                  <a:lumMod val="75000"/>
                </a:schemeClr>
              </a:solidFill>
            </a:endParaRPr>
          </a:p>
          <a:p>
            <a:pPr>
              <a:buNone/>
            </a:pPr>
            <a:endParaRPr lang="it-IT" sz="1800" dirty="0" smtClean="0">
              <a:solidFill>
                <a:schemeClr val="tx2">
                  <a:lumMod val="75000"/>
                </a:schemeClr>
              </a:solidFill>
            </a:endParaRPr>
          </a:p>
        </p:txBody>
      </p:sp>
      <p:sp>
        <p:nvSpPr>
          <p:cNvPr id="6" name="Rettangolo 5"/>
          <p:cNvSpPr/>
          <p:nvPr/>
        </p:nvSpPr>
        <p:spPr>
          <a:xfrm>
            <a:off x="395537" y="836712"/>
            <a:ext cx="8496943" cy="5262979"/>
          </a:xfrm>
          <a:prstGeom prst="rect">
            <a:avLst/>
          </a:prstGeom>
        </p:spPr>
        <p:txBody>
          <a:bodyPr wrap="square">
            <a:spAutoFit/>
          </a:bodyPr>
          <a:lstStyle/>
          <a:p>
            <a:pPr algn="just"/>
            <a:r>
              <a:rPr lang="it-IT" sz="2800" b="1" dirty="0" smtClean="0"/>
              <a:t>La disciplina di contabilità e finanza pubblica </a:t>
            </a:r>
            <a:r>
              <a:rPr lang="it-IT" sz="2800" dirty="0" smtClean="0"/>
              <a:t>è stata oggetto negli ultimi anni di una </a:t>
            </a:r>
            <a:r>
              <a:rPr lang="it-IT" sz="2800" b="1" dirty="0" smtClean="0"/>
              <a:t>profonda revisione</a:t>
            </a:r>
            <a:r>
              <a:rPr lang="it-IT" sz="2800" dirty="0" smtClean="0"/>
              <a:t>. </a:t>
            </a:r>
          </a:p>
          <a:p>
            <a:pPr algn="just"/>
            <a:endParaRPr lang="it-IT" sz="2800" dirty="0" smtClean="0"/>
          </a:p>
          <a:p>
            <a:pPr algn="just"/>
            <a:r>
              <a:rPr lang="it-IT" sz="2800" dirty="0" smtClean="0"/>
              <a:t>Le principali </a:t>
            </a:r>
            <a:r>
              <a:rPr lang="it-IT" sz="2800" u="sng" dirty="0" smtClean="0"/>
              <a:t>motivazioni</a:t>
            </a:r>
            <a:r>
              <a:rPr lang="it-IT" sz="2800" dirty="0" smtClean="0"/>
              <a:t>:</a:t>
            </a:r>
          </a:p>
          <a:p>
            <a:pPr marL="444500" lvl="2" indent="-444500" algn="just">
              <a:defRPr/>
            </a:pPr>
            <a:r>
              <a:rPr lang="it-IT" sz="2800" dirty="0" smtClean="0"/>
              <a:t>1. </a:t>
            </a:r>
            <a:r>
              <a:rPr lang="it-IT" sz="2800" b="1" dirty="0" smtClean="0"/>
              <a:t>In Europa</a:t>
            </a:r>
            <a:r>
              <a:rPr lang="it-IT" sz="2800" dirty="0" smtClean="0"/>
              <a:t>, la riforma della </a:t>
            </a:r>
            <a:r>
              <a:rPr lang="it-IT" sz="2800" i="1" dirty="0" err="1" smtClean="0"/>
              <a:t>governance</a:t>
            </a:r>
            <a:r>
              <a:rPr lang="it-IT" sz="2800" dirty="0" smtClean="0"/>
              <a:t> avviata </a:t>
            </a:r>
            <a:r>
              <a:rPr lang="it-IT" sz="2800" dirty="0"/>
              <a:t>a</a:t>
            </a:r>
            <a:r>
              <a:rPr lang="it-IT" sz="2800" dirty="0" smtClean="0"/>
              <a:t> seguito della crisi economica e finanziaria, ha chiesto agli Stati membri di </a:t>
            </a:r>
            <a:r>
              <a:rPr lang="it-IT" sz="2800" b="1" dirty="0" smtClean="0"/>
              <a:t>introdurre </a:t>
            </a:r>
            <a:r>
              <a:rPr lang="it-IT" sz="2800" b="1" dirty="0"/>
              <a:t>nella propria legislazione nazionale vincoli e procedure </a:t>
            </a:r>
            <a:r>
              <a:rPr lang="it-IT" sz="2800" dirty="0"/>
              <a:t>che consentano di migliorare il coordinamento delle politiche economiche e fiscali dei </a:t>
            </a:r>
            <a:r>
              <a:rPr lang="it-IT" sz="2800" dirty="0" smtClean="0"/>
              <a:t>Paesi UE e </a:t>
            </a:r>
            <a:r>
              <a:rPr lang="it-IT" sz="2800" b="1" dirty="0" smtClean="0"/>
              <a:t>rafforzare </a:t>
            </a:r>
            <a:r>
              <a:rPr lang="it-IT" sz="2800" b="1" dirty="0"/>
              <a:t>la stabilità </a:t>
            </a:r>
            <a:r>
              <a:rPr lang="it-IT" sz="2800" b="1" dirty="0" smtClean="0"/>
              <a:t>finanziaria, la </a:t>
            </a:r>
            <a:r>
              <a:rPr lang="it-IT" sz="2800" b="1" dirty="0"/>
              <a:t>sostenibilità delle finanze pubbliche e la cogenza delle regole di </a:t>
            </a:r>
            <a:r>
              <a:rPr lang="it-IT" sz="2800" b="1" dirty="0" smtClean="0"/>
              <a:t>bilancio</a:t>
            </a:r>
            <a:r>
              <a:rPr lang="it-IT" sz="2800" dirty="0" smtClean="0"/>
              <a:t>. </a:t>
            </a:r>
            <a:endParaRPr lang="it-IT" sz="2800" dirty="0"/>
          </a:p>
        </p:txBody>
      </p:sp>
      <p:sp>
        <p:nvSpPr>
          <p:cNvPr id="4" name="Segnaposto numero diapositiva 3"/>
          <p:cNvSpPr>
            <a:spLocks noGrp="1"/>
          </p:cNvSpPr>
          <p:nvPr>
            <p:ph type="sldNum" sz="quarter" idx="12"/>
          </p:nvPr>
        </p:nvSpPr>
        <p:spPr/>
        <p:txBody>
          <a:bodyPr/>
          <a:lstStyle/>
          <a:p>
            <a:fld id="{73104586-C9E5-46FF-B64B-079648C444AE}" type="slidenum">
              <a:rPr lang="it-IT" smtClean="0"/>
              <a:pPr/>
              <a:t>4</a:t>
            </a:fld>
            <a:endParaRPr lang="it-IT"/>
          </a:p>
        </p:txBody>
      </p:sp>
    </p:spTree>
    <p:extLst>
      <p:ext uri="{BB962C8B-B14F-4D97-AF65-F5344CB8AC3E}">
        <p14:creationId xmlns:p14="http://schemas.microsoft.com/office/powerpoint/2010/main" val="2071389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fontScale="90000"/>
          </a:bodyPr>
          <a:lstStyle/>
          <a:p>
            <a:pPr>
              <a:spcAft>
                <a:spcPts val="600"/>
              </a:spcAft>
            </a:pPr>
            <a:r>
              <a:rPr lang="it-IT" sz="3600" dirty="0"/>
              <a:t>Il quadro normativo nazionale di riferimento </a:t>
            </a:r>
            <a:r>
              <a:rPr lang="it-IT" sz="1800" dirty="0" smtClean="0">
                <a:solidFill>
                  <a:srgbClr val="C00000"/>
                </a:solidFill>
                <a:effectLst>
                  <a:outerShdw blurRad="38100" dist="38100" dir="2700000" algn="tl">
                    <a:srgbClr val="000000">
                      <a:alpha val="43137"/>
                    </a:srgbClr>
                  </a:outerShdw>
                </a:effectLst>
                <a:latin typeface="Times New Roman" pitchFamily="18" charset="0"/>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latin typeface="Times New Roman" pitchFamily="18" charset="0"/>
              </a:rPr>
              <a:t/>
            </a:r>
            <a:br>
              <a:rPr lang="it-IT" sz="1800" b="1" dirty="0" smtClean="0">
                <a:solidFill>
                  <a:srgbClr val="C00000"/>
                </a:solidFill>
                <a:effectLst>
                  <a:outerShdw blurRad="38100" dist="38100" dir="2700000" algn="tl">
                    <a:srgbClr val="000000">
                      <a:alpha val="43137"/>
                    </a:srgbClr>
                  </a:outerShdw>
                </a:effectLst>
                <a:latin typeface="Times New Roman" pitchFamily="18" charset="0"/>
              </a:rPr>
            </a:br>
            <a:endParaRPr lang="it-IT" sz="1800" dirty="0">
              <a:solidFill>
                <a:srgbClr val="C00000"/>
              </a:solidFill>
            </a:endParaRPr>
          </a:p>
        </p:txBody>
      </p:sp>
      <p:sp>
        <p:nvSpPr>
          <p:cNvPr id="3" name="Segnaposto contenuto 2"/>
          <p:cNvSpPr>
            <a:spLocks noGrp="1"/>
          </p:cNvSpPr>
          <p:nvPr>
            <p:ph idx="1"/>
          </p:nvPr>
        </p:nvSpPr>
        <p:spPr>
          <a:xfrm>
            <a:off x="467544" y="1628800"/>
            <a:ext cx="8229600" cy="4525963"/>
          </a:xfrm>
        </p:spPr>
        <p:txBody>
          <a:bodyPr/>
          <a:lstStyle/>
          <a:p>
            <a:pPr>
              <a:buNone/>
            </a:pPr>
            <a:endParaRPr lang="it-IT" sz="1800" dirty="0" smtClean="0">
              <a:solidFill>
                <a:schemeClr val="tx2">
                  <a:lumMod val="75000"/>
                </a:schemeClr>
              </a:solidFill>
            </a:endParaRPr>
          </a:p>
          <a:p>
            <a:pPr>
              <a:buNone/>
            </a:pPr>
            <a:endParaRPr lang="it-IT" sz="1800" dirty="0" smtClean="0">
              <a:solidFill>
                <a:schemeClr val="tx2">
                  <a:lumMod val="75000"/>
                </a:schemeClr>
              </a:solidFill>
            </a:endParaRPr>
          </a:p>
          <a:p>
            <a:pPr>
              <a:buNone/>
            </a:pPr>
            <a:endParaRPr lang="it-IT" sz="1800" dirty="0" smtClean="0">
              <a:solidFill>
                <a:schemeClr val="tx2">
                  <a:lumMod val="75000"/>
                </a:schemeClr>
              </a:solidFill>
            </a:endParaRPr>
          </a:p>
        </p:txBody>
      </p:sp>
      <p:sp>
        <p:nvSpPr>
          <p:cNvPr id="6" name="Rettangolo 5"/>
          <p:cNvSpPr/>
          <p:nvPr/>
        </p:nvSpPr>
        <p:spPr>
          <a:xfrm>
            <a:off x="251520" y="836712"/>
            <a:ext cx="8640961" cy="5693866"/>
          </a:xfrm>
          <a:prstGeom prst="rect">
            <a:avLst/>
          </a:prstGeom>
        </p:spPr>
        <p:txBody>
          <a:bodyPr wrap="square">
            <a:spAutoFit/>
          </a:bodyPr>
          <a:lstStyle/>
          <a:p>
            <a:pPr algn="just"/>
            <a:r>
              <a:rPr lang="it-IT" sz="2400" dirty="0" smtClean="0"/>
              <a:t>2. </a:t>
            </a:r>
            <a:r>
              <a:rPr lang="it-IT" sz="2800" b="1" dirty="0" smtClean="0"/>
              <a:t>In Italia</a:t>
            </a:r>
            <a:r>
              <a:rPr lang="it-IT" sz="2800" dirty="0" smtClean="0"/>
              <a:t>, si vuole:</a:t>
            </a:r>
          </a:p>
          <a:p>
            <a:pPr marL="342900" indent="-342900" algn="just">
              <a:buFont typeface="Wingdings" panose="05000000000000000000" pitchFamily="2" charset="2"/>
              <a:buChar char="Ø"/>
            </a:pPr>
            <a:r>
              <a:rPr lang="it-IT" sz="2800" b="1" u="sng" dirty="0" smtClean="0"/>
              <a:t>Rafforzare</a:t>
            </a:r>
            <a:r>
              <a:rPr lang="it-IT" sz="2800" dirty="0" smtClean="0"/>
              <a:t> </a:t>
            </a:r>
            <a:r>
              <a:rPr lang="it-IT" sz="2800" b="1" dirty="0" smtClean="0"/>
              <a:t>la funzione di governo delle risorse pubbliche.</a:t>
            </a:r>
            <a:r>
              <a:rPr lang="it-IT" sz="2800" dirty="0" smtClean="0"/>
              <a:t> Si tratta di </a:t>
            </a:r>
            <a:r>
              <a:rPr lang="it-IT" sz="2800" u="sng" dirty="0" smtClean="0"/>
              <a:t>potenziare la funzione programmatoria e allocativa del bilancio </a:t>
            </a:r>
            <a:r>
              <a:rPr lang="it-IT" sz="2800" dirty="0" smtClean="0"/>
              <a:t>spostando l’attenzione dalle modifiche apportate al margine con la legge di stabilità al totale delle risorse intermediate dal bilancio dello Stato (legge di bilancio)</a:t>
            </a:r>
          </a:p>
          <a:p>
            <a:pPr marL="342900" indent="-342900" algn="just">
              <a:buFont typeface="Wingdings" panose="05000000000000000000" pitchFamily="2" charset="2"/>
              <a:buChar char="Ø"/>
            </a:pPr>
            <a:r>
              <a:rPr lang="it-IT" sz="2800" b="1" u="sng" dirty="0" smtClean="0"/>
              <a:t>Rendere il bilancio effettivo strumento di indirizzo </a:t>
            </a:r>
            <a:r>
              <a:rPr lang="it-IT" sz="2800" dirty="0" smtClean="0"/>
              <a:t>attraverso </a:t>
            </a:r>
            <a:r>
              <a:rPr lang="it-IT" sz="2800" u="sng" dirty="0" smtClean="0"/>
              <a:t>l’ampliamento del perimetro delle risorse intermediate </a:t>
            </a:r>
            <a:r>
              <a:rPr lang="it-IT" sz="2800" dirty="0" smtClean="0"/>
              <a:t>(superamento delle contabilità speciali e raccordo con la tesoreria) dando rilevanza al momento della effettiva erogazione delle risorse pubbliche (rafforzamento bilancio di cassa) </a:t>
            </a:r>
            <a:endParaRPr lang="it-IT" sz="2800" dirty="0"/>
          </a:p>
        </p:txBody>
      </p:sp>
      <p:sp>
        <p:nvSpPr>
          <p:cNvPr id="4" name="Segnaposto numero diapositiva 3"/>
          <p:cNvSpPr>
            <a:spLocks noGrp="1"/>
          </p:cNvSpPr>
          <p:nvPr>
            <p:ph type="sldNum" sz="quarter" idx="12"/>
          </p:nvPr>
        </p:nvSpPr>
        <p:spPr/>
        <p:txBody>
          <a:bodyPr/>
          <a:lstStyle/>
          <a:p>
            <a:fld id="{73104586-C9E5-46FF-B64B-079648C444AE}" type="slidenum">
              <a:rPr lang="it-IT" smtClean="0"/>
              <a:pPr/>
              <a:t>5</a:t>
            </a:fld>
            <a:endParaRPr lang="it-IT"/>
          </a:p>
        </p:txBody>
      </p:sp>
    </p:spTree>
    <p:extLst>
      <p:ext uri="{BB962C8B-B14F-4D97-AF65-F5344CB8AC3E}">
        <p14:creationId xmlns:p14="http://schemas.microsoft.com/office/powerpoint/2010/main" val="2637791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76672"/>
            <a:ext cx="8229600" cy="729372"/>
          </a:xfrm>
        </p:spPr>
        <p:txBody>
          <a:bodyPr>
            <a:normAutofit fontScale="90000"/>
          </a:bodyPr>
          <a:lstStyle/>
          <a:p>
            <a:pPr>
              <a:spcAft>
                <a:spcPts val="600"/>
              </a:spcAft>
            </a:pPr>
            <a:r>
              <a:rPr lang="it-IT" sz="3600" dirty="0"/>
              <a:t>Il quadro normativo nazionale di </a:t>
            </a:r>
            <a:r>
              <a:rPr lang="it-IT" sz="3600" dirty="0" smtClean="0"/>
              <a:t>riferimento: </a:t>
            </a:r>
            <a:br>
              <a:rPr lang="it-IT" sz="3600" dirty="0" smtClean="0"/>
            </a:br>
            <a:r>
              <a:rPr lang="it-IT" sz="3100" i="1" dirty="0" smtClean="0"/>
              <a:t>la legge costituzionale 1/2012 </a:t>
            </a:r>
            <a:r>
              <a:rPr lang="it-IT" sz="3100" dirty="0">
                <a:solidFill>
                  <a:srgbClr val="FF0000"/>
                </a:solidFill>
                <a:effectLst>
                  <a:outerShdw blurRad="38100" dist="38100" dir="2700000" algn="tl">
                    <a:srgbClr val="000000">
                      <a:alpha val="43137"/>
                    </a:srgbClr>
                  </a:outerShdw>
                </a:effectLst>
                <a:latin typeface="Times New Roman" pitchFamily="18" charset="0"/>
              </a:rPr>
              <a:t/>
            </a:r>
            <a:br>
              <a:rPr lang="it-IT" sz="3100" dirty="0">
                <a:solidFill>
                  <a:srgbClr val="FF0000"/>
                </a:solidFill>
                <a:effectLst>
                  <a:outerShdw blurRad="38100" dist="38100" dir="2700000" algn="tl">
                    <a:srgbClr val="000000">
                      <a:alpha val="43137"/>
                    </a:srgbClr>
                  </a:outerShdw>
                </a:effectLst>
                <a:latin typeface="Times New Roman" pitchFamily="18" charset="0"/>
              </a:rPr>
            </a:br>
            <a:r>
              <a:rPr lang="it-IT" sz="1800" dirty="0" smtClean="0">
                <a:solidFill>
                  <a:srgbClr val="C00000"/>
                </a:solidFill>
                <a:effectLst>
                  <a:outerShdw blurRad="38100" dist="38100" dir="2700000" algn="tl">
                    <a:srgbClr val="000000">
                      <a:alpha val="43137"/>
                    </a:srgbClr>
                  </a:outerShdw>
                </a:effectLst>
                <a:latin typeface="Times New Roman" pitchFamily="18" charset="0"/>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latin typeface="Times New Roman" pitchFamily="18" charset="0"/>
              </a:rPr>
              <a:t/>
            </a:r>
            <a:br>
              <a:rPr lang="it-IT" sz="1800" b="1" dirty="0" smtClean="0">
                <a:solidFill>
                  <a:srgbClr val="C00000"/>
                </a:solidFill>
                <a:effectLst>
                  <a:outerShdw blurRad="38100" dist="38100" dir="2700000" algn="tl">
                    <a:srgbClr val="000000">
                      <a:alpha val="43137"/>
                    </a:srgbClr>
                  </a:outerShdw>
                </a:effectLst>
                <a:latin typeface="Times New Roman" pitchFamily="18" charset="0"/>
              </a:rPr>
            </a:br>
            <a:endParaRPr lang="it-IT" sz="1800" dirty="0">
              <a:solidFill>
                <a:srgbClr val="C00000"/>
              </a:solidFill>
            </a:endParaRPr>
          </a:p>
        </p:txBody>
      </p:sp>
      <p:sp>
        <p:nvSpPr>
          <p:cNvPr id="3" name="Segnaposto contenuto 2"/>
          <p:cNvSpPr>
            <a:spLocks noGrp="1"/>
          </p:cNvSpPr>
          <p:nvPr>
            <p:ph idx="1"/>
          </p:nvPr>
        </p:nvSpPr>
        <p:spPr>
          <a:xfrm>
            <a:off x="467544" y="1628800"/>
            <a:ext cx="8229600" cy="4525963"/>
          </a:xfrm>
        </p:spPr>
        <p:txBody>
          <a:bodyPr/>
          <a:lstStyle/>
          <a:p>
            <a:pPr>
              <a:buNone/>
            </a:pPr>
            <a:endParaRPr lang="it-IT" sz="1800" dirty="0" smtClean="0">
              <a:solidFill>
                <a:schemeClr val="tx2">
                  <a:lumMod val="75000"/>
                </a:schemeClr>
              </a:solidFill>
            </a:endParaRPr>
          </a:p>
          <a:p>
            <a:pPr>
              <a:buNone/>
            </a:pPr>
            <a:endParaRPr lang="it-IT" sz="1800" dirty="0" smtClean="0">
              <a:solidFill>
                <a:schemeClr val="tx2">
                  <a:lumMod val="75000"/>
                </a:schemeClr>
              </a:solidFill>
            </a:endParaRPr>
          </a:p>
        </p:txBody>
      </p:sp>
      <p:sp>
        <p:nvSpPr>
          <p:cNvPr id="6" name="Rettangolo 5"/>
          <p:cNvSpPr/>
          <p:nvPr/>
        </p:nvSpPr>
        <p:spPr>
          <a:xfrm>
            <a:off x="395537" y="836712"/>
            <a:ext cx="8496943" cy="369332"/>
          </a:xfrm>
          <a:prstGeom prst="rect">
            <a:avLst/>
          </a:prstGeom>
        </p:spPr>
        <p:txBody>
          <a:bodyPr wrap="square">
            <a:spAutoFit/>
          </a:bodyPr>
          <a:lstStyle/>
          <a:p>
            <a:pPr algn="just"/>
            <a:endParaRPr lang="it-IT" dirty="0"/>
          </a:p>
        </p:txBody>
      </p:sp>
      <p:sp>
        <p:nvSpPr>
          <p:cNvPr id="4" name="Segnaposto numero diapositiva 3"/>
          <p:cNvSpPr>
            <a:spLocks noGrp="1"/>
          </p:cNvSpPr>
          <p:nvPr>
            <p:ph type="sldNum" sz="quarter" idx="12"/>
          </p:nvPr>
        </p:nvSpPr>
        <p:spPr/>
        <p:txBody>
          <a:bodyPr/>
          <a:lstStyle/>
          <a:p>
            <a:fld id="{73104586-C9E5-46FF-B64B-079648C444AE}" type="slidenum">
              <a:rPr lang="it-IT" smtClean="0"/>
              <a:pPr/>
              <a:t>6</a:t>
            </a:fld>
            <a:endParaRPr lang="it-IT"/>
          </a:p>
        </p:txBody>
      </p:sp>
      <p:sp>
        <p:nvSpPr>
          <p:cNvPr id="5" name="Rettangolo 4"/>
          <p:cNvSpPr/>
          <p:nvPr/>
        </p:nvSpPr>
        <p:spPr>
          <a:xfrm>
            <a:off x="179513" y="850997"/>
            <a:ext cx="8712968" cy="5940088"/>
          </a:xfrm>
          <a:prstGeom prst="rect">
            <a:avLst/>
          </a:prstGeom>
        </p:spPr>
        <p:txBody>
          <a:bodyPr wrap="square">
            <a:spAutoFit/>
          </a:bodyPr>
          <a:lstStyle/>
          <a:p>
            <a:pPr marL="514350" lvl="2" indent="-514350" algn="ctr">
              <a:buNone/>
              <a:defRPr/>
            </a:pPr>
            <a:endParaRPr lang="it-IT" sz="1600" b="1" dirty="0">
              <a:solidFill>
                <a:srgbClr val="C00000"/>
              </a:solidFill>
            </a:endParaRPr>
          </a:p>
          <a:p>
            <a:pPr marL="354013" lvl="1" indent="-354013" algn="just">
              <a:buFont typeface="Arial" pitchFamily="34" charset="0"/>
              <a:buChar char="•"/>
              <a:defRPr/>
            </a:pPr>
            <a:endParaRPr lang="it-IT" b="1" u="sng" dirty="0" smtClean="0"/>
          </a:p>
          <a:p>
            <a:pPr marL="0" lvl="1" algn="just">
              <a:defRPr/>
            </a:pPr>
            <a:r>
              <a:rPr lang="it-IT" sz="2400" b="1" u="sng" dirty="0" smtClean="0">
                <a:solidFill>
                  <a:srgbClr val="0070C0"/>
                </a:solidFill>
              </a:rPr>
              <a:t>PRINCIPI </a:t>
            </a:r>
            <a:r>
              <a:rPr lang="it-IT" sz="2400" b="1" u="sng" dirty="0">
                <a:solidFill>
                  <a:srgbClr val="0070C0"/>
                </a:solidFill>
              </a:rPr>
              <a:t>GENERALI </a:t>
            </a:r>
            <a:r>
              <a:rPr lang="it-IT" sz="2400" b="1" u="sng" dirty="0" smtClean="0">
                <a:solidFill>
                  <a:srgbClr val="0070C0"/>
                </a:solidFill>
              </a:rPr>
              <a:t>(</a:t>
            </a:r>
            <a:r>
              <a:rPr lang="it-IT" sz="2400" b="1" u="sng" dirty="0">
                <a:solidFill>
                  <a:srgbClr val="0070C0"/>
                </a:solidFill>
              </a:rPr>
              <a:t>ART. 97 </a:t>
            </a:r>
            <a:r>
              <a:rPr lang="it-IT" sz="2400" b="1" u="sng" dirty="0" err="1">
                <a:solidFill>
                  <a:srgbClr val="0070C0"/>
                </a:solidFill>
              </a:rPr>
              <a:t>Cost</a:t>
            </a:r>
            <a:r>
              <a:rPr lang="it-IT" sz="2400" b="1" u="sng" dirty="0" smtClean="0">
                <a:solidFill>
                  <a:srgbClr val="0070C0"/>
                </a:solidFill>
              </a:rPr>
              <a:t>.)</a:t>
            </a:r>
            <a:endParaRPr lang="it-IT" sz="2000" dirty="0">
              <a:solidFill>
                <a:srgbClr val="0070C0"/>
              </a:solidFill>
            </a:endParaRPr>
          </a:p>
          <a:p>
            <a:pPr marL="0" lvl="1" algn="just">
              <a:spcAft>
                <a:spcPts val="600"/>
              </a:spcAft>
              <a:defRPr/>
            </a:pPr>
            <a:r>
              <a:rPr lang="it-IT" sz="2400" dirty="0" smtClean="0">
                <a:solidFill>
                  <a:srgbClr val="0070C0"/>
                </a:solidFill>
              </a:rPr>
              <a:t>1.  </a:t>
            </a:r>
            <a:r>
              <a:rPr lang="it-IT" sz="2400" u="sng" dirty="0" smtClean="0">
                <a:solidFill>
                  <a:srgbClr val="0070C0"/>
                </a:solidFill>
              </a:rPr>
              <a:t>equilibrio </a:t>
            </a:r>
            <a:r>
              <a:rPr lang="it-IT" sz="2400" u="sng" dirty="0">
                <a:solidFill>
                  <a:srgbClr val="0070C0"/>
                </a:solidFill>
              </a:rPr>
              <a:t>di </a:t>
            </a:r>
            <a:r>
              <a:rPr lang="it-IT" sz="2400" u="sng" dirty="0" smtClean="0">
                <a:solidFill>
                  <a:srgbClr val="0070C0"/>
                </a:solidFill>
              </a:rPr>
              <a:t>bilancio </a:t>
            </a:r>
            <a:r>
              <a:rPr lang="it-IT" sz="2400" dirty="0" smtClean="0">
                <a:solidFill>
                  <a:srgbClr val="0070C0"/>
                </a:solidFill>
              </a:rPr>
              <a:t>     2.  </a:t>
            </a:r>
            <a:r>
              <a:rPr lang="it-IT" sz="2400" u="sng" dirty="0" smtClean="0">
                <a:solidFill>
                  <a:srgbClr val="0070C0"/>
                </a:solidFill>
              </a:rPr>
              <a:t>sostenibilità debito pubblico</a:t>
            </a:r>
            <a:endParaRPr lang="it-IT" sz="2400" dirty="0" smtClean="0">
              <a:solidFill>
                <a:srgbClr val="0070C0"/>
              </a:solidFill>
            </a:endParaRPr>
          </a:p>
          <a:p>
            <a:pPr marL="0" lvl="1" algn="just">
              <a:defRPr/>
            </a:pPr>
            <a:r>
              <a:rPr lang="it-IT" sz="2400" b="1" u="sng" dirty="0" smtClean="0">
                <a:solidFill>
                  <a:srgbClr val="FF0000"/>
                </a:solidFill>
              </a:rPr>
              <a:t>BILANCIO </a:t>
            </a:r>
            <a:r>
              <a:rPr lang="it-IT" sz="2400" b="1" u="sng" dirty="0">
                <a:solidFill>
                  <a:srgbClr val="FF0000"/>
                </a:solidFill>
              </a:rPr>
              <a:t>DELLO STATO (ART. 81 </a:t>
            </a:r>
            <a:r>
              <a:rPr lang="it-IT" sz="2400" b="1" u="sng" dirty="0" err="1">
                <a:solidFill>
                  <a:srgbClr val="FF0000"/>
                </a:solidFill>
              </a:rPr>
              <a:t>Cost</a:t>
            </a:r>
            <a:r>
              <a:rPr lang="it-IT" sz="2400" b="1" u="sng" dirty="0">
                <a:solidFill>
                  <a:srgbClr val="FF0000"/>
                </a:solidFill>
              </a:rPr>
              <a:t>.)</a:t>
            </a:r>
            <a:endParaRPr lang="it-IT" sz="2400" dirty="0">
              <a:solidFill>
                <a:srgbClr val="FF0000"/>
              </a:solidFill>
            </a:endParaRPr>
          </a:p>
          <a:p>
            <a:pPr marL="0" lvl="1" indent="-446088" algn="just">
              <a:buFont typeface="+mj-lt"/>
              <a:buAutoNum type="arabicPeriod"/>
              <a:defRPr/>
            </a:pPr>
            <a:r>
              <a:rPr lang="it-IT" sz="2400" dirty="0" smtClean="0">
                <a:solidFill>
                  <a:srgbClr val="FF0000"/>
                </a:solidFill>
              </a:rPr>
              <a:t>equilibrio «strutturale» tra entrate e spese;</a:t>
            </a:r>
          </a:p>
          <a:p>
            <a:pPr marL="0" lvl="1" indent="-446088" algn="just">
              <a:buFont typeface="+mj-lt"/>
              <a:buAutoNum type="arabicPeriod"/>
              <a:defRPr/>
            </a:pPr>
            <a:r>
              <a:rPr lang="it-IT" sz="2400" dirty="0" smtClean="0">
                <a:solidFill>
                  <a:srgbClr val="FF0000"/>
                </a:solidFill>
              </a:rPr>
              <a:t>possibilità di indebitarsi solo per effetto del ciclo economico e, previa autorizzazione del Parlamento a maggioranza assoluta, al verificarsi di eventi eccezionali.</a:t>
            </a:r>
          </a:p>
          <a:p>
            <a:pPr marL="0" lvl="1" indent="-446088" algn="just">
              <a:spcAft>
                <a:spcPts val="600"/>
              </a:spcAft>
              <a:buFont typeface="+mj-lt"/>
              <a:buAutoNum type="arabicPeriod"/>
              <a:defRPr/>
            </a:pPr>
            <a:r>
              <a:rPr lang="it-IT" sz="2400" b="1" dirty="0" smtClean="0">
                <a:solidFill>
                  <a:srgbClr val="FF0000"/>
                </a:solidFill>
              </a:rPr>
              <a:t>Bilancio dello Stato «sostanziale» (abrogazione comma terzo)</a:t>
            </a:r>
          </a:p>
          <a:p>
            <a:pPr marL="0" lvl="1" algn="just">
              <a:defRPr/>
            </a:pPr>
            <a:r>
              <a:rPr lang="it-IT" sz="2400" b="1" u="sng" dirty="0" smtClean="0"/>
              <a:t>ENTI </a:t>
            </a:r>
            <a:r>
              <a:rPr lang="it-IT" sz="2400" b="1" u="sng" dirty="0"/>
              <a:t>TERRITORIALI (ART. 117 - 119 </a:t>
            </a:r>
            <a:r>
              <a:rPr lang="it-IT" sz="2400" b="1" u="sng" dirty="0" err="1"/>
              <a:t>Cost</a:t>
            </a:r>
            <a:r>
              <a:rPr lang="it-IT" sz="2400" b="1" u="sng" dirty="0"/>
              <a:t>.)</a:t>
            </a:r>
            <a:r>
              <a:rPr lang="it-IT" sz="2400" dirty="0"/>
              <a:t> </a:t>
            </a:r>
          </a:p>
          <a:p>
            <a:pPr marL="0" lvl="1" indent="-446088" algn="just">
              <a:buFont typeface="+mj-lt"/>
              <a:buAutoNum type="arabicPeriod"/>
              <a:defRPr/>
            </a:pPr>
            <a:r>
              <a:rPr lang="it-IT" sz="2400" dirty="0"/>
              <a:t>equilibrio dei bilanci e l'obbligo </a:t>
            </a:r>
            <a:r>
              <a:rPr lang="it-IT" sz="2400" dirty="0" smtClean="0"/>
              <a:t>concorso ai vincoli </a:t>
            </a:r>
            <a:r>
              <a:rPr lang="it-IT" sz="2400" dirty="0"/>
              <a:t>economici e finanziari derivanti dall’Unione </a:t>
            </a:r>
            <a:r>
              <a:rPr lang="it-IT" sz="2400" dirty="0" smtClean="0"/>
              <a:t>europea; </a:t>
            </a:r>
            <a:endParaRPr lang="it-IT" sz="2400" dirty="0"/>
          </a:p>
          <a:p>
            <a:pPr marL="0" lvl="1" indent="-446088" algn="just">
              <a:buFont typeface="+mj-lt"/>
              <a:buAutoNum type="arabicPeriod"/>
              <a:defRPr/>
            </a:pPr>
            <a:r>
              <a:rPr lang="it-IT" sz="2400" dirty="0" smtClean="0"/>
              <a:t>indebitamento </a:t>
            </a:r>
            <a:r>
              <a:rPr lang="it-IT" sz="2400" dirty="0"/>
              <a:t>per le spese d’investimento, assicurando il rispetto dell’equilibrio per il complesso degli enti di ciascuna Regione</a:t>
            </a:r>
            <a:r>
              <a:rPr lang="it-IT" sz="2200" dirty="0"/>
              <a:t>. </a:t>
            </a:r>
          </a:p>
        </p:txBody>
      </p:sp>
    </p:spTree>
    <p:extLst>
      <p:ext uri="{BB962C8B-B14F-4D97-AF65-F5344CB8AC3E}">
        <p14:creationId xmlns:p14="http://schemas.microsoft.com/office/powerpoint/2010/main" val="2964638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41572"/>
            <a:ext cx="8229600" cy="799195"/>
          </a:xfrm>
        </p:spPr>
        <p:txBody>
          <a:bodyPr>
            <a:normAutofit fontScale="90000"/>
          </a:bodyPr>
          <a:lstStyle/>
          <a:p>
            <a:pPr>
              <a:spcAft>
                <a:spcPts val="600"/>
              </a:spcAft>
            </a:pPr>
            <a:r>
              <a:rPr lang="it-IT" sz="3600" dirty="0"/>
              <a:t>Il quadro normativo nazionale di riferimento: </a:t>
            </a:r>
            <a:r>
              <a:rPr lang="it-IT" sz="3600" dirty="0" smtClean="0"/>
              <a:t/>
            </a:r>
            <a:br>
              <a:rPr lang="it-IT" sz="3600" dirty="0" smtClean="0"/>
            </a:br>
            <a:r>
              <a:rPr lang="it-IT" sz="3100" i="1" dirty="0" smtClean="0"/>
              <a:t>la </a:t>
            </a:r>
            <a:r>
              <a:rPr lang="it-IT" sz="3100" i="1" dirty="0"/>
              <a:t>legge costituzionale 1/2012 </a:t>
            </a:r>
            <a:r>
              <a:rPr lang="it-IT" sz="3100" dirty="0">
                <a:solidFill>
                  <a:srgbClr val="FF0000"/>
                </a:solidFill>
                <a:effectLst>
                  <a:outerShdw blurRad="38100" dist="38100" dir="2700000" algn="tl">
                    <a:srgbClr val="000000">
                      <a:alpha val="43137"/>
                    </a:srgbClr>
                  </a:outerShdw>
                </a:effectLst>
                <a:latin typeface="Times New Roman" pitchFamily="18" charset="0"/>
              </a:rPr>
              <a:t/>
            </a:r>
            <a:br>
              <a:rPr lang="it-IT" sz="3100" dirty="0">
                <a:solidFill>
                  <a:srgbClr val="FF0000"/>
                </a:solidFill>
                <a:effectLst>
                  <a:outerShdw blurRad="38100" dist="38100" dir="2700000" algn="tl">
                    <a:srgbClr val="000000">
                      <a:alpha val="43137"/>
                    </a:srgbClr>
                  </a:outerShdw>
                </a:effectLst>
                <a:latin typeface="Times New Roman" pitchFamily="18" charset="0"/>
              </a:rPr>
            </a:br>
            <a:r>
              <a:rPr lang="it-IT" sz="1800" dirty="0" smtClean="0">
                <a:solidFill>
                  <a:srgbClr val="C00000"/>
                </a:solidFill>
                <a:effectLst>
                  <a:outerShdw blurRad="38100" dist="38100" dir="2700000" algn="tl">
                    <a:srgbClr val="000000">
                      <a:alpha val="43137"/>
                    </a:srgbClr>
                  </a:outerShdw>
                </a:effectLst>
                <a:latin typeface="Times New Roman" pitchFamily="18" charset="0"/>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latin typeface="Times New Roman" pitchFamily="18" charset="0"/>
              </a:rPr>
              <a:t/>
            </a:r>
            <a:br>
              <a:rPr lang="it-IT" sz="1800" b="1" dirty="0" smtClean="0">
                <a:solidFill>
                  <a:srgbClr val="C00000"/>
                </a:solidFill>
                <a:effectLst>
                  <a:outerShdw blurRad="38100" dist="38100" dir="2700000" algn="tl">
                    <a:srgbClr val="000000">
                      <a:alpha val="43137"/>
                    </a:srgbClr>
                  </a:outerShdw>
                </a:effectLst>
                <a:latin typeface="Times New Roman" pitchFamily="18" charset="0"/>
              </a:rPr>
            </a:br>
            <a:endParaRPr lang="it-IT" sz="1800" dirty="0">
              <a:solidFill>
                <a:srgbClr val="C00000"/>
              </a:solidFill>
            </a:endParaRPr>
          </a:p>
        </p:txBody>
      </p:sp>
      <p:sp>
        <p:nvSpPr>
          <p:cNvPr id="3" name="Segnaposto contenuto 2"/>
          <p:cNvSpPr>
            <a:spLocks noGrp="1"/>
          </p:cNvSpPr>
          <p:nvPr>
            <p:ph idx="1"/>
          </p:nvPr>
        </p:nvSpPr>
        <p:spPr>
          <a:xfrm>
            <a:off x="467544" y="1628800"/>
            <a:ext cx="8229600" cy="4525963"/>
          </a:xfrm>
        </p:spPr>
        <p:txBody>
          <a:bodyPr/>
          <a:lstStyle/>
          <a:p>
            <a:pPr>
              <a:buNone/>
            </a:pPr>
            <a:endParaRPr lang="it-IT" sz="1800" dirty="0" smtClean="0">
              <a:solidFill>
                <a:schemeClr val="tx2">
                  <a:lumMod val="75000"/>
                </a:schemeClr>
              </a:solidFill>
            </a:endParaRPr>
          </a:p>
          <a:p>
            <a:pPr>
              <a:buNone/>
            </a:pPr>
            <a:endParaRPr lang="it-IT" sz="1800" dirty="0" smtClean="0">
              <a:solidFill>
                <a:schemeClr val="tx2">
                  <a:lumMod val="75000"/>
                </a:schemeClr>
              </a:solidFill>
            </a:endParaRPr>
          </a:p>
          <a:p>
            <a:pPr>
              <a:buNone/>
            </a:pPr>
            <a:endParaRPr lang="it-IT" sz="1800" dirty="0" smtClean="0">
              <a:solidFill>
                <a:schemeClr val="tx2">
                  <a:lumMod val="75000"/>
                </a:schemeClr>
              </a:solidFill>
            </a:endParaRPr>
          </a:p>
        </p:txBody>
      </p:sp>
      <p:sp>
        <p:nvSpPr>
          <p:cNvPr id="6" name="Rettangolo 5"/>
          <p:cNvSpPr/>
          <p:nvPr/>
        </p:nvSpPr>
        <p:spPr>
          <a:xfrm>
            <a:off x="395537" y="836712"/>
            <a:ext cx="8496943" cy="369332"/>
          </a:xfrm>
          <a:prstGeom prst="rect">
            <a:avLst/>
          </a:prstGeom>
        </p:spPr>
        <p:txBody>
          <a:bodyPr wrap="square">
            <a:spAutoFit/>
          </a:bodyPr>
          <a:lstStyle/>
          <a:p>
            <a:pPr algn="just"/>
            <a:endParaRPr lang="it-IT" dirty="0"/>
          </a:p>
        </p:txBody>
      </p:sp>
      <p:sp>
        <p:nvSpPr>
          <p:cNvPr id="4" name="Segnaposto numero diapositiva 3"/>
          <p:cNvSpPr>
            <a:spLocks noGrp="1"/>
          </p:cNvSpPr>
          <p:nvPr>
            <p:ph type="sldNum" sz="quarter" idx="12"/>
          </p:nvPr>
        </p:nvSpPr>
        <p:spPr/>
        <p:txBody>
          <a:bodyPr/>
          <a:lstStyle/>
          <a:p>
            <a:fld id="{73104586-C9E5-46FF-B64B-079648C444AE}" type="slidenum">
              <a:rPr lang="it-IT" smtClean="0"/>
              <a:pPr/>
              <a:t>7</a:t>
            </a:fld>
            <a:endParaRPr lang="it-IT"/>
          </a:p>
        </p:txBody>
      </p:sp>
      <p:sp>
        <p:nvSpPr>
          <p:cNvPr id="5" name="Rettangolo 4"/>
          <p:cNvSpPr/>
          <p:nvPr/>
        </p:nvSpPr>
        <p:spPr>
          <a:xfrm>
            <a:off x="395537" y="1387695"/>
            <a:ext cx="8291263" cy="5339923"/>
          </a:xfrm>
          <a:prstGeom prst="rect">
            <a:avLst/>
          </a:prstGeom>
        </p:spPr>
        <p:txBody>
          <a:bodyPr wrap="square">
            <a:spAutoFit/>
          </a:bodyPr>
          <a:lstStyle/>
          <a:p>
            <a:pPr algn="just"/>
            <a:r>
              <a:rPr lang="it-IT" sz="2400" b="1" u="sng" dirty="0" smtClean="0"/>
              <a:t>ENTI NON TERRITORIALI </a:t>
            </a:r>
            <a:endParaRPr lang="it-IT" sz="2400" b="1" u="sng" dirty="0"/>
          </a:p>
          <a:p>
            <a:pPr algn="just">
              <a:spcAft>
                <a:spcPts val="600"/>
              </a:spcAft>
            </a:pPr>
            <a:r>
              <a:rPr lang="it-IT" sz="2400" dirty="0" smtClean="0"/>
              <a:t>Concetto di equilibrio, utilizzo avanzi e recupero disavanzi da definire con legge dello Stato (contabilità finanziaria e civilistica)</a:t>
            </a:r>
          </a:p>
          <a:p>
            <a:pPr algn="just"/>
            <a:r>
              <a:rPr lang="it-IT" sz="2400" b="1" u="sng" dirty="0" smtClean="0"/>
              <a:t>ULTERIORI </a:t>
            </a:r>
            <a:r>
              <a:rPr lang="it-IT" sz="2400" b="1" u="sng" dirty="0"/>
              <a:t>ASPETTI </a:t>
            </a:r>
            <a:r>
              <a:rPr lang="it-IT" sz="2400" b="1" u="sng" dirty="0" smtClean="0"/>
              <a:t>TOCCATI DALLA LEGGE COSTITUZIONALE:</a:t>
            </a:r>
          </a:p>
          <a:p>
            <a:pPr marL="342900" indent="-342900" algn="just">
              <a:buFont typeface="Arial" panose="020B0604020202020204" pitchFamily="34" charset="0"/>
              <a:buChar char="•"/>
            </a:pPr>
            <a:r>
              <a:rPr lang="it-IT" sz="2400" b="1" dirty="0" smtClean="0"/>
              <a:t>verifiche sugli </a:t>
            </a:r>
            <a:r>
              <a:rPr lang="it-IT" sz="2400" b="1" dirty="0"/>
              <a:t>andamenti </a:t>
            </a:r>
            <a:r>
              <a:rPr lang="it-IT" sz="2400" dirty="0"/>
              <a:t>di finanza </a:t>
            </a:r>
            <a:r>
              <a:rPr lang="it-IT" sz="2400" dirty="0" smtClean="0"/>
              <a:t>pubblica e meccanismi </a:t>
            </a:r>
            <a:r>
              <a:rPr lang="it-IT" sz="2400" dirty="0"/>
              <a:t>correttivi in caso di scostamento </a:t>
            </a:r>
            <a:r>
              <a:rPr lang="it-IT" sz="2400" dirty="0" smtClean="0"/>
              <a:t>tra previsioni e risultati;</a:t>
            </a:r>
          </a:p>
          <a:p>
            <a:pPr marL="342900" indent="-342900" algn="just">
              <a:buFont typeface="Arial" panose="020B0604020202020204" pitchFamily="34" charset="0"/>
              <a:buChar char="•"/>
            </a:pPr>
            <a:r>
              <a:rPr lang="it-IT" sz="2400" b="1" dirty="0" smtClean="0"/>
              <a:t>regole sulla </a:t>
            </a:r>
            <a:r>
              <a:rPr lang="it-IT" sz="2400" b="1" dirty="0"/>
              <a:t>spesa</a:t>
            </a:r>
            <a:r>
              <a:rPr lang="it-IT" sz="2400" dirty="0"/>
              <a:t> </a:t>
            </a:r>
            <a:r>
              <a:rPr lang="it-IT" sz="2400" dirty="0" smtClean="0"/>
              <a:t>per </a:t>
            </a:r>
            <a:r>
              <a:rPr lang="it-IT" sz="2400" dirty="0"/>
              <a:t>salvaguardare gli equilibri di bilancio e </a:t>
            </a:r>
            <a:r>
              <a:rPr lang="it-IT" sz="2400" dirty="0" smtClean="0"/>
              <a:t>assicurare </a:t>
            </a:r>
            <a:r>
              <a:rPr lang="it-IT" sz="2400" dirty="0"/>
              <a:t>la riduzione del debito pubblico nel lungo </a:t>
            </a:r>
            <a:r>
              <a:rPr lang="it-IT" sz="2400" dirty="0" smtClean="0"/>
              <a:t>periodo;</a:t>
            </a:r>
          </a:p>
          <a:p>
            <a:pPr marL="342900" indent="-342900" algn="just">
              <a:buFont typeface="Arial" panose="020B0604020202020204" pitchFamily="34" charset="0"/>
              <a:buChar char="•"/>
            </a:pPr>
            <a:r>
              <a:rPr lang="it-IT" sz="2400" b="1" dirty="0" smtClean="0"/>
              <a:t>concorso </a:t>
            </a:r>
            <a:r>
              <a:rPr lang="it-IT" sz="2400" b="1" dirty="0"/>
              <a:t>dello Stato al finanziamento dei </a:t>
            </a:r>
            <a:r>
              <a:rPr lang="it-IT" sz="2400" b="1" dirty="0" smtClean="0"/>
              <a:t>LEP e </a:t>
            </a:r>
            <a:r>
              <a:rPr lang="it-IT" sz="2400" b="1" dirty="0"/>
              <a:t>delle funzioni fondamentali</a:t>
            </a:r>
            <a:r>
              <a:rPr lang="it-IT" sz="2400" dirty="0"/>
              <a:t> </a:t>
            </a:r>
            <a:r>
              <a:rPr lang="it-IT" sz="2400" dirty="0" smtClean="0"/>
              <a:t>forniti da EETT nelle </a:t>
            </a:r>
            <a:r>
              <a:rPr lang="it-IT" sz="2400" dirty="0"/>
              <a:t>fasi sfavorevoli del ciclo economico o al verificarsi di eventi </a:t>
            </a:r>
            <a:r>
              <a:rPr lang="it-IT" sz="2400" dirty="0" smtClean="0"/>
              <a:t>eccezionali;</a:t>
            </a:r>
          </a:p>
          <a:p>
            <a:pPr marL="342900" indent="-342900" algn="just">
              <a:buFont typeface="Arial" panose="020B0604020202020204" pitchFamily="34" charset="0"/>
              <a:buChar char="•"/>
            </a:pPr>
            <a:r>
              <a:rPr lang="it-IT" sz="2400" dirty="0" smtClean="0"/>
              <a:t>istituzione </a:t>
            </a:r>
            <a:r>
              <a:rPr lang="it-IT" sz="2400" dirty="0"/>
              <a:t>di un </a:t>
            </a:r>
            <a:r>
              <a:rPr lang="it-IT" sz="2400" b="1" dirty="0"/>
              <a:t>organismo indipendente </a:t>
            </a:r>
            <a:r>
              <a:rPr lang="it-IT" sz="2400" dirty="0"/>
              <a:t>per l’analisi e la verifica degli andamenti di finanza </a:t>
            </a:r>
            <a:r>
              <a:rPr lang="it-IT" sz="2400" dirty="0" smtClean="0"/>
              <a:t>pubblica (UPB).</a:t>
            </a:r>
            <a:endParaRPr lang="it-IT" sz="2400" dirty="0"/>
          </a:p>
          <a:p>
            <a:pPr marL="0" lvl="1" algn="just">
              <a:defRPr/>
            </a:pPr>
            <a:endParaRPr lang="it-IT" sz="2400" dirty="0"/>
          </a:p>
        </p:txBody>
      </p:sp>
    </p:spTree>
    <p:extLst>
      <p:ext uri="{BB962C8B-B14F-4D97-AF65-F5344CB8AC3E}">
        <p14:creationId xmlns:p14="http://schemas.microsoft.com/office/powerpoint/2010/main" val="40107191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13956"/>
            <a:ext cx="8229600" cy="792088"/>
          </a:xfrm>
        </p:spPr>
        <p:txBody>
          <a:bodyPr>
            <a:normAutofit fontScale="90000"/>
          </a:bodyPr>
          <a:lstStyle/>
          <a:p>
            <a:pPr>
              <a:spcAft>
                <a:spcPts val="600"/>
              </a:spcAft>
            </a:pPr>
            <a:r>
              <a:rPr lang="it-IT" sz="3600" dirty="0"/>
              <a:t>Il quadro normativo nazionale di </a:t>
            </a:r>
            <a:r>
              <a:rPr lang="it-IT" sz="3600" dirty="0" smtClean="0"/>
              <a:t>riferimento </a:t>
            </a:r>
            <a:r>
              <a:rPr lang="it-IT" sz="3100" i="1" dirty="0" smtClean="0"/>
              <a:t>Legge 243/2012 – Il pareggio di bilancio </a:t>
            </a:r>
            <a:r>
              <a:rPr lang="it-IT" sz="1800" dirty="0" smtClean="0">
                <a:solidFill>
                  <a:srgbClr val="FF0000"/>
                </a:solidFill>
                <a:effectLst>
                  <a:outerShdw blurRad="38100" dist="38100" dir="2700000" algn="tl">
                    <a:srgbClr val="000000">
                      <a:alpha val="43137"/>
                    </a:srgbClr>
                  </a:outerShdw>
                </a:effectLst>
              </a:rPr>
              <a:t>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
        <p:nvSpPr>
          <p:cNvPr id="3" name="Segnaposto contenuto 2"/>
          <p:cNvSpPr>
            <a:spLocks noGrp="1"/>
          </p:cNvSpPr>
          <p:nvPr>
            <p:ph idx="1"/>
          </p:nvPr>
        </p:nvSpPr>
        <p:spPr>
          <a:xfrm>
            <a:off x="467544" y="1628800"/>
            <a:ext cx="8229600" cy="4525963"/>
          </a:xfrm>
        </p:spPr>
        <p:txBody>
          <a:bodyPr/>
          <a:lstStyle/>
          <a:p>
            <a:pPr>
              <a:buNone/>
            </a:pPr>
            <a:endParaRPr lang="it-IT" sz="1800" dirty="0" smtClean="0">
              <a:solidFill>
                <a:schemeClr val="tx2">
                  <a:lumMod val="75000"/>
                </a:schemeClr>
              </a:solidFill>
            </a:endParaRPr>
          </a:p>
          <a:p>
            <a:pPr>
              <a:buNone/>
            </a:pPr>
            <a:endParaRPr lang="it-IT" sz="1800" dirty="0" smtClean="0">
              <a:solidFill>
                <a:schemeClr val="tx2">
                  <a:lumMod val="75000"/>
                </a:schemeClr>
              </a:solidFill>
            </a:endParaRPr>
          </a:p>
          <a:p>
            <a:pPr>
              <a:buNone/>
            </a:pPr>
            <a:endParaRPr lang="it-IT" sz="1800" dirty="0" smtClean="0">
              <a:solidFill>
                <a:schemeClr val="tx2">
                  <a:lumMod val="75000"/>
                </a:schemeClr>
              </a:solidFill>
            </a:endParaRPr>
          </a:p>
        </p:txBody>
      </p:sp>
      <p:sp>
        <p:nvSpPr>
          <p:cNvPr id="6" name="Rettangolo 5"/>
          <p:cNvSpPr/>
          <p:nvPr/>
        </p:nvSpPr>
        <p:spPr>
          <a:xfrm>
            <a:off x="395537" y="836712"/>
            <a:ext cx="8496943" cy="369332"/>
          </a:xfrm>
          <a:prstGeom prst="rect">
            <a:avLst/>
          </a:prstGeom>
        </p:spPr>
        <p:txBody>
          <a:bodyPr wrap="square">
            <a:spAutoFit/>
          </a:bodyPr>
          <a:lstStyle/>
          <a:p>
            <a:pPr algn="just"/>
            <a:endParaRPr lang="it-IT" dirty="0"/>
          </a:p>
        </p:txBody>
      </p:sp>
      <p:sp>
        <p:nvSpPr>
          <p:cNvPr id="4" name="Segnaposto numero diapositiva 3"/>
          <p:cNvSpPr>
            <a:spLocks noGrp="1"/>
          </p:cNvSpPr>
          <p:nvPr>
            <p:ph type="sldNum" sz="quarter" idx="12"/>
          </p:nvPr>
        </p:nvSpPr>
        <p:spPr/>
        <p:txBody>
          <a:bodyPr/>
          <a:lstStyle/>
          <a:p>
            <a:fld id="{73104586-C9E5-46FF-B64B-079648C444AE}" type="slidenum">
              <a:rPr lang="it-IT" smtClean="0"/>
              <a:pPr/>
              <a:t>8</a:t>
            </a:fld>
            <a:endParaRPr lang="it-IT" dirty="0"/>
          </a:p>
        </p:txBody>
      </p:sp>
      <p:sp>
        <p:nvSpPr>
          <p:cNvPr id="7" name="Rettangolo 6"/>
          <p:cNvSpPr/>
          <p:nvPr/>
        </p:nvSpPr>
        <p:spPr>
          <a:xfrm>
            <a:off x="467544" y="893033"/>
            <a:ext cx="8136904" cy="5816977"/>
          </a:xfrm>
          <a:prstGeom prst="rect">
            <a:avLst/>
          </a:prstGeom>
        </p:spPr>
        <p:txBody>
          <a:bodyPr wrap="square">
            <a:spAutoFit/>
          </a:bodyPr>
          <a:lstStyle/>
          <a:p>
            <a:pPr algn="just"/>
            <a:endParaRPr lang="it-IT" sz="2000" b="1" dirty="0">
              <a:solidFill>
                <a:srgbClr val="C00000"/>
              </a:solidFill>
            </a:endParaRPr>
          </a:p>
          <a:p>
            <a:pPr algn="just"/>
            <a:endParaRPr lang="it-IT" sz="2400" b="1" dirty="0" smtClean="0"/>
          </a:p>
          <a:p>
            <a:pPr algn="just"/>
            <a:r>
              <a:rPr lang="it-IT" sz="2400" b="1" dirty="0" smtClean="0"/>
              <a:t>Declina il</a:t>
            </a:r>
            <a:r>
              <a:rPr lang="it-IT" sz="2400" dirty="0" smtClean="0"/>
              <a:t> </a:t>
            </a:r>
            <a:r>
              <a:rPr lang="it-IT" sz="2400" b="1" dirty="0" smtClean="0"/>
              <a:t>principio </a:t>
            </a:r>
            <a:r>
              <a:rPr lang="it-IT" sz="2400" b="1" dirty="0"/>
              <a:t>del pareggio del bilancio </a:t>
            </a:r>
            <a:r>
              <a:rPr lang="it-IT" sz="2400" dirty="0"/>
              <a:t>introdotto </a:t>
            </a:r>
            <a:r>
              <a:rPr lang="it-IT" sz="2400" dirty="0" smtClean="0"/>
              <a:t>nella </a:t>
            </a:r>
            <a:r>
              <a:rPr lang="it-IT" sz="2400" dirty="0"/>
              <a:t>Costituzione con la legge n. 1/2012 in coerenza con quanto previsto dal fiscal compact e dall’ordinamento </a:t>
            </a:r>
            <a:r>
              <a:rPr lang="it-IT" sz="2400" dirty="0" smtClean="0"/>
              <a:t>europeo.</a:t>
            </a:r>
            <a:endParaRPr lang="it-IT" sz="2400" dirty="0"/>
          </a:p>
          <a:p>
            <a:pPr algn="just"/>
            <a:endParaRPr lang="it-IT" sz="2400" dirty="0"/>
          </a:p>
          <a:p>
            <a:pPr algn="just"/>
            <a:r>
              <a:rPr lang="it-IT" sz="2400" b="1" dirty="0" smtClean="0"/>
              <a:t>Legge 243 è «rafforzata»:</a:t>
            </a:r>
            <a:r>
              <a:rPr lang="it-IT" sz="2400" dirty="0" smtClean="0"/>
              <a:t> approvata a </a:t>
            </a:r>
            <a:r>
              <a:rPr lang="it-IT" sz="2400" dirty="0"/>
              <a:t>maggioranza assoluta dei componenti di ciascuna </a:t>
            </a:r>
            <a:r>
              <a:rPr lang="it-IT" sz="2400" dirty="0" smtClean="0"/>
              <a:t>Camera. Non </a:t>
            </a:r>
            <a:r>
              <a:rPr lang="it-IT" sz="2400" dirty="0"/>
              <a:t>contiene parametri quantitativi o definizioni puntuali; </a:t>
            </a:r>
            <a:r>
              <a:rPr lang="it-IT" sz="2400" dirty="0" smtClean="0"/>
              <a:t>ma opera </a:t>
            </a:r>
            <a:r>
              <a:rPr lang="it-IT" sz="2400" dirty="0"/>
              <a:t>attraverso uno specifico rinvio a quanto previsto dall’ordinamento europeo</a:t>
            </a:r>
            <a:r>
              <a:rPr lang="it-IT" sz="2000" dirty="0"/>
              <a:t>. </a:t>
            </a:r>
            <a:endParaRPr lang="it-IT" sz="2000" dirty="0" smtClean="0"/>
          </a:p>
          <a:p>
            <a:pPr algn="just"/>
            <a:endParaRPr lang="it-IT" sz="2000" dirty="0" smtClean="0"/>
          </a:p>
          <a:p>
            <a:pPr algn="just"/>
            <a:r>
              <a:rPr lang="it-IT" sz="2400" dirty="0"/>
              <a:t>In </a:t>
            </a:r>
            <a:r>
              <a:rPr lang="it-IT" sz="2400" dirty="0" smtClean="0"/>
              <a:t>particolare </a:t>
            </a:r>
            <a:r>
              <a:rPr lang="it-IT" sz="2400" b="1" u="sng" dirty="0" smtClean="0"/>
              <a:t>definisce </a:t>
            </a:r>
            <a:r>
              <a:rPr lang="it-IT" sz="2400" b="1" u="sng" dirty="0"/>
              <a:t>i principi fondamentali dei temi “delegati” dalla </a:t>
            </a:r>
            <a:r>
              <a:rPr lang="it-IT" sz="2400" b="1" u="sng" dirty="0" smtClean="0"/>
              <a:t>LC 1/2012</a:t>
            </a:r>
            <a:r>
              <a:rPr lang="it-IT" sz="2400" dirty="0"/>
              <a:t>, rinviando i dettagli applicativi a una legge ordinaria (revisione della legge n. 196/2009</a:t>
            </a:r>
            <a:r>
              <a:rPr lang="it-IT" sz="2400" dirty="0" smtClean="0"/>
              <a:t>). </a:t>
            </a:r>
          </a:p>
          <a:p>
            <a:pPr algn="just"/>
            <a:endParaRPr lang="it-IT" sz="2400" b="1" dirty="0" smtClean="0"/>
          </a:p>
          <a:p>
            <a:pPr marL="447675" algn="just"/>
            <a:endParaRPr lang="it-IT" sz="2000" dirty="0"/>
          </a:p>
        </p:txBody>
      </p:sp>
    </p:spTree>
    <p:extLst>
      <p:ext uri="{BB962C8B-B14F-4D97-AF65-F5344CB8AC3E}">
        <p14:creationId xmlns:p14="http://schemas.microsoft.com/office/powerpoint/2010/main" val="3543181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sz="quarter" idx="10"/>
          </p:nvPr>
        </p:nvSpPr>
        <p:spPr>
          <a:xfrm>
            <a:off x="467544" y="1196752"/>
            <a:ext cx="8208912" cy="5256584"/>
          </a:xfrm>
          <a:ln>
            <a:noFill/>
          </a:ln>
        </p:spPr>
        <p:txBody>
          <a:bodyPr>
            <a:noAutofit/>
          </a:bodyPr>
          <a:lstStyle/>
          <a:p>
            <a:pPr marL="0" indent="0" algn="just">
              <a:buNone/>
            </a:pPr>
            <a:r>
              <a:rPr lang="it-IT" sz="2400" b="1" dirty="0"/>
              <a:t>Tra </a:t>
            </a:r>
            <a:r>
              <a:rPr lang="it-IT" sz="2400" b="1" dirty="0" smtClean="0"/>
              <a:t>questi principi:</a:t>
            </a:r>
          </a:p>
          <a:p>
            <a:pPr marL="0" indent="0" algn="just">
              <a:buNone/>
            </a:pPr>
            <a:r>
              <a:rPr lang="it-IT" sz="2400" b="1" u="sng" dirty="0" smtClean="0"/>
              <a:t>L’equilibrio </a:t>
            </a:r>
            <a:r>
              <a:rPr lang="it-IT" sz="2400" b="1" u="sng" dirty="0"/>
              <a:t>dei bilanci delle AP</a:t>
            </a:r>
          </a:p>
          <a:p>
            <a:pPr algn="just"/>
            <a:r>
              <a:rPr lang="it-IT" sz="2400" b="1" dirty="0" smtClean="0"/>
              <a:t>è </a:t>
            </a:r>
            <a:r>
              <a:rPr lang="it-IT" sz="2400" b="1" dirty="0"/>
              <a:t>definito, in coerenza con il </a:t>
            </a:r>
            <a:r>
              <a:rPr lang="it-IT" sz="2400" b="1" i="1" dirty="0"/>
              <a:t>fiscal compact</a:t>
            </a:r>
            <a:r>
              <a:rPr lang="it-IT" sz="2400" b="1" dirty="0"/>
              <a:t>, con l’obiettivo di medio termine (</a:t>
            </a:r>
            <a:r>
              <a:rPr lang="it-IT" sz="2400" b="1" dirty="0" smtClean="0"/>
              <a:t>MTO) </a:t>
            </a:r>
            <a:r>
              <a:rPr lang="it-IT" sz="2400" dirty="0" smtClean="0"/>
              <a:t>che</a:t>
            </a:r>
            <a:r>
              <a:rPr lang="it-IT" sz="2400" b="1" dirty="0" smtClean="0"/>
              <a:t> </a:t>
            </a:r>
            <a:r>
              <a:rPr lang="it-IT" sz="2400" dirty="0" smtClean="0"/>
              <a:t>deve </a:t>
            </a:r>
            <a:r>
              <a:rPr lang="it-IT" sz="2400" dirty="0"/>
              <a:t>essere indicato per ciascun esercizio nei documenti di </a:t>
            </a:r>
            <a:r>
              <a:rPr lang="it-IT" sz="2400" dirty="0" smtClean="0"/>
              <a:t>programmazione </a:t>
            </a:r>
            <a:r>
              <a:rPr lang="it-IT" sz="2400" i="1" dirty="0" smtClean="0"/>
              <a:t>(ex ante – ex post). </a:t>
            </a:r>
            <a:endParaRPr lang="it-IT" sz="2400" i="1" dirty="0"/>
          </a:p>
          <a:p>
            <a:pPr marL="0" indent="0" algn="just">
              <a:buNone/>
            </a:pPr>
            <a:r>
              <a:rPr lang="it-IT" sz="2400" b="1" u="sng" dirty="0" smtClean="0"/>
              <a:t>Sostenibilità </a:t>
            </a:r>
            <a:r>
              <a:rPr lang="it-IT" sz="2400" b="1" u="sng" dirty="0"/>
              <a:t>del debito </a:t>
            </a:r>
          </a:p>
          <a:p>
            <a:pPr algn="just"/>
            <a:r>
              <a:rPr lang="it-IT" sz="2400" dirty="0" smtClean="0"/>
              <a:t>Necessità </a:t>
            </a:r>
            <a:r>
              <a:rPr lang="it-IT" sz="2400" dirty="0"/>
              <a:t>di riportare al 60% il valore del debito qualora il rapporto debito/PIL risulti superiore (1/20 annuo). </a:t>
            </a:r>
          </a:p>
          <a:p>
            <a:pPr algn="just"/>
            <a:r>
              <a:rPr lang="it-IT" sz="2400" dirty="0" smtClean="0"/>
              <a:t>Concorrono </a:t>
            </a:r>
            <a:r>
              <a:rPr lang="it-IT" sz="2400" dirty="0"/>
              <a:t>tutte le AP</a:t>
            </a:r>
          </a:p>
          <a:p>
            <a:pPr marL="0" indent="0" algn="just">
              <a:buNone/>
            </a:pPr>
            <a:r>
              <a:rPr lang="it-IT" sz="2400" b="1" u="sng" dirty="0"/>
              <a:t>Declina principi Bilancio Sostanziale</a:t>
            </a:r>
            <a:endParaRPr lang="it-IT" sz="2400" dirty="0"/>
          </a:p>
          <a:p>
            <a:pPr marL="0" indent="0" algn="just">
              <a:buNone/>
            </a:pPr>
            <a:r>
              <a:rPr lang="it-IT" sz="2400" dirty="0"/>
              <a:t>Unificazione LB e LS ai sensi del nuovo art. 81 </a:t>
            </a:r>
            <a:r>
              <a:rPr lang="it-IT" sz="2400" dirty="0" err="1"/>
              <a:t>Cost</a:t>
            </a:r>
            <a:r>
              <a:rPr lang="it-IT" sz="2400" dirty="0"/>
              <a:t>.</a:t>
            </a:r>
          </a:p>
          <a:p>
            <a:pPr marL="0" indent="0" algn="just">
              <a:buNone/>
            </a:pPr>
            <a:endParaRPr lang="it-IT" sz="2400" dirty="0" smtClean="0"/>
          </a:p>
        </p:txBody>
      </p:sp>
      <p:sp>
        <p:nvSpPr>
          <p:cNvPr id="7" name="Titolo 1"/>
          <p:cNvSpPr>
            <a:spLocks noGrp="1"/>
          </p:cNvSpPr>
          <p:nvPr>
            <p:ph type="title"/>
          </p:nvPr>
        </p:nvSpPr>
        <p:spPr>
          <a:xfrm>
            <a:off x="395536" y="476672"/>
            <a:ext cx="8229600" cy="432048"/>
          </a:xfrm>
        </p:spPr>
        <p:txBody>
          <a:bodyPr>
            <a:normAutofit fontScale="90000"/>
          </a:bodyPr>
          <a:lstStyle/>
          <a:p>
            <a:pPr>
              <a:spcAft>
                <a:spcPts val="600"/>
              </a:spcAft>
            </a:pPr>
            <a:r>
              <a:rPr lang="it-IT" sz="3600" dirty="0" smtClean="0"/>
              <a:t>Il quadro normativo nazionale di riferimento</a:t>
            </a:r>
            <a:br>
              <a:rPr lang="it-IT" sz="3600" dirty="0" smtClean="0"/>
            </a:br>
            <a:r>
              <a:rPr lang="it-IT" sz="3100" i="1" dirty="0" smtClean="0"/>
              <a:t>Legge 243/2012 – Il pareggio di bilancio</a:t>
            </a:r>
            <a:r>
              <a:rPr lang="it-IT" sz="3100" i="1" dirty="0" smtClean="0">
                <a:solidFill>
                  <a:srgbClr val="072E67"/>
                </a:solidFill>
                <a:effectLst>
                  <a:outerShdw blurRad="38100" dist="38100" dir="2700000" algn="tl">
                    <a:srgbClr val="000000">
                      <a:alpha val="43137"/>
                    </a:srgbClr>
                  </a:outerShdw>
                </a:effectLst>
              </a:rPr>
              <a:t/>
            </a:r>
            <a:br>
              <a:rPr lang="it-IT" sz="3100" i="1" dirty="0" smtClean="0">
                <a:solidFill>
                  <a:srgbClr val="072E67"/>
                </a:solidFill>
                <a:effectLst>
                  <a:outerShdw blurRad="38100" dist="38100" dir="2700000" algn="tl">
                    <a:srgbClr val="000000">
                      <a:alpha val="43137"/>
                    </a:srgbClr>
                  </a:outerShdw>
                </a:effectLst>
              </a:rPr>
            </a:br>
            <a:r>
              <a:rPr lang="it-IT" sz="1800" dirty="0" smtClean="0">
                <a:solidFill>
                  <a:srgbClr val="C00000"/>
                </a:solidFill>
                <a:effectLst>
                  <a:outerShdw blurRad="38100" dist="38100" dir="2700000" algn="tl">
                    <a:srgbClr val="000000">
                      <a:alpha val="43137"/>
                    </a:srgbClr>
                  </a:outerShdw>
                </a:effectLst>
              </a:rPr>
              <a:t>_______________________________________________________________________________</a:t>
            </a:r>
            <a:r>
              <a:rPr lang="it-IT" sz="1800" b="1" dirty="0" smtClean="0">
                <a:solidFill>
                  <a:srgbClr val="C00000"/>
                </a:solidFill>
                <a:effectLst>
                  <a:outerShdw blurRad="38100" dist="38100" dir="2700000" algn="tl">
                    <a:srgbClr val="000000">
                      <a:alpha val="43137"/>
                    </a:srgbClr>
                  </a:outerShdw>
                </a:effectLst>
              </a:rPr>
              <a:t/>
            </a:r>
            <a:br>
              <a:rPr lang="it-IT" sz="1800" b="1" dirty="0" smtClean="0">
                <a:solidFill>
                  <a:srgbClr val="C00000"/>
                </a:solidFill>
                <a:effectLst>
                  <a:outerShdw blurRad="38100" dist="38100" dir="2700000" algn="tl">
                    <a:srgbClr val="000000">
                      <a:alpha val="43137"/>
                    </a:srgbClr>
                  </a:outerShdw>
                </a:effectLst>
              </a:rPr>
            </a:br>
            <a:endParaRPr lang="it-IT" sz="1800" dirty="0">
              <a:solidFill>
                <a:srgbClr val="C00000"/>
              </a:solidFill>
            </a:endParaRPr>
          </a:p>
        </p:txBody>
      </p:sp>
    </p:spTree>
    <p:extLst>
      <p:ext uri="{BB962C8B-B14F-4D97-AF65-F5344CB8AC3E}">
        <p14:creationId xmlns:p14="http://schemas.microsoft.com/office/powerpoint/2010/main" val="15245854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8359</TotalTime>
  <Words>3766</Words>
  <Application>Microsoft Office PowerPoint</Application>
  <PresentationFormat>Presentazione su schermo (4:3)</PresentationFormat>
  <Paragraphs>306</Paragraphs>
  <Slides>34</Slides>
  <Notes>32</Notes>
  <HiddenSlides>0</HiddenSlides>
  <MMClips>0</MMClips>
  <ScaleCrop>false</ScaleCrop>
  <HeadingPairs>
    <vt:vector size="4" baseType="variant">
      <vt:variant>
        <vt:lpstr>Tema</vt:lpstr>
      </vt:variant>
      <vt:variant>
        <vt:i4>1</vt:i4>
      </vt:variant>
      <vt:variant>
        <vt:lpstr>Titoli diapositive</vt:lpstr>
      </vt:variant>
      <vt:variant>
        <vt:i4>34</vt:i4>
      </vt:variant>
    </vt:vector>
  </HeadingPairs>
  <TitlesOfParts>
    <vt:vector size="35" baseType="lpstr">
      <vt:lpstr>Tema di Office</vt:lpstr>
      <vt:lpstr>Incontro Seminario della RGS Normazione, Controlli e innovazione</vt:lpstr>
      <vt:lpstr>Indice argomenti _______________________________________________________________________________ </vt:lpstr>
      <vt:lpstr>Indice argomenti _______________________________________________________________________________ </vt:lpstr>
      <vt:lpstr> Il quadro normativo nazionale di riferimento _______________________________________________________________________________ </vt:lpstr>
      <vt:lpstr>Il quadro normativo nazionale di riferimento _______________________________________________________________________________ </vt:lpstr>
      <vt:lpstr>Il quadro normativo nazionale di riferimento:  la legge costituzionale 1/2012  _______________________________________________________________________________ </vt:lpstr>
      <vt:lpstr>Il quadro normativo nazionale di riferimento:  la legge costituzionale 1/2012  _______________________________________________________________________________ </vt:lpstr>
      <vt:lpstr>Il quadro normativo nazionale di riferimento Legge 243/2012 – Il pareggio di bilancio _____________________________________________________________________________ </vt:lpstr>
      <vt:lpstr>Il quadro normativo nazionale di riferimento Legge 243/2012 – Il pareggio di bilancio _______________________________________________________________________________ </vt:lpstr>
      <vt:lpstr>Il quadro normativo nazionale di riferimento Legge 243/2012 – Il pareggio di bilancio  ____________________________________________________________________________ </vt:lpstr>
      <vt:lpstr>Il quadro normativo nazionale di riferimento Legge 243/2012 – Il pareggio di bilancio  ____________________________________________________________________________ </vt:lpstr>
      <vt:lpstr>Il quadro normativo nazionale di riferimento Legge 89/2014 (Delega 196/2009, art. 40) _______________________________________________________________________</vt:lpstr>
      <vt:lpstr>Il quadro normativo nazionale di riferimento Legge 89/2014 (Delega 196/2009, art. 42) __________________________________________________________________</vt:lpstr>
      <vt:lpstr>Il bilancio sostanziale: unificazione LB/LS _______________________________________________________________________________ </vt:lpstr>
      <vt:lpstr>Il nuovo bilancio: Il pareggio (equilibrio) _______________________________________________________________________________ </vt:lpstr>
      <vt:lpstr>Il bilancio sostanziale: il contenuto _______________________________________________________________________________ </vt:lpstr>
      <vt:lpstr>Il nuovo bilancio: la copertura (che non c’è) _______________________________________________________________________________ </vt:lpstr>
      <vt:lpstr>Il nuovo bilancio «sostanziale» _______________________________________________________________________________</vt:lpstr>
      <vt:lpstr>  La programmazione delle risorse e l’integrazione della RS nel processo di bilancio  _______________________________________________________________________________ </vt:lpstr>
      <vt:lpstr>Presentazione standard di PowerPoint</vt:lpstr>
      <vt:lpstr>  Potenziamento della funzione del bilancio di cassa _______________________________________________________________________________ </vt:lpstr>
      <vt:lpstr>Potenziamento della funzione del bilancio di cassa _______________________________________________________________________________</vt:lpstr>
      <vt:lpstr>  Potenziamento della funzione del bilancio di cassa _______________________________________________________________________________ </vt:lpstr>
      <vt:lpstr>  Potenziamento della funzione del bilancio di cassa _______________________________________________________________________________ </vt:lpstr>
      <vt:lpstr>  La contabilità economico patrimoniale _______________________________________________________________________________ </vt:lpstr>
      <vt:lpstr>  La struttura del bilancio _______________________________________________________________________________ </vt:lpstr>
      <vt:lpstr>  La struttura del bilancio _______________________________________________________________________________ </vt:lpstr>
      <vt:lpstr>  La struttura del bilancio _______________________________________________________________________________ </vt:lpstr>
      <vt:lpstr>  La struttura del bilancio _______________________________________________________________________________ </vt:lpstr>
      <vt:lpstr>  La struttura del bilancio _______________________________________________________________________________ </vt:lpstr>
      <vt:lpstr>  Flessibilità previsionale e gestionale _____________________________________________________________________________ </vt:lpstr>
      <vt:lpstr>  Variazioni di bilancio e riassegnazioni entrate ______________________________________________________________________________ </vt:lpstr>
      <vt:lpstr>  Fondi di riserva ______________________________________________________________________________ </vt:lpstr>
      <vt:lpstr>  In sintesi ______________________________________________________________________________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daniela.pavone</dc:creator>
  <cp:lastModifiedBy>biagio1.mazzotta</cp:lastModifiedBy>
  <cp:revision>410</cp:revision>
  <cp:lastPrinted>2014-05-12T16:20:28Z</cp:lastPrinted>
  <dcterms:created xsi:type="dcterms:W3CDTF">2012-12-01T15:28:11Z</dcterms:created>
  <dcterms:modified xsi:type="dcterms:W3CDTF">2015-05-21T14:37:09Z</dcterms:modified>
</cp:coreProperties>
</file>